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media1.mp4" ContentType="video/unknown"/>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s>

</file>

<file path=ppt/media/image1.gif>
</file>

<file path=ppt/media/image1.jpeg>
</file>

<file path=ppt/media/image1.png>
</file>

<file path=ppt/media/image10.jpeg>
</file>

<file path=ppt/media/image11.jpeg>
</file>

<file path=ppt/media/image12.jpeg>
</file>

<file path=ppt/media/image13.jpeg>
</file>

<file path=ppt/media/image14.jpe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778000" y="2298700"/>
            <a:ext cx="20828000" cy="4648200"/>
          </a:xfrm>
          <a:prstGeom prst="rect">
            <a:avLst/>
          </a:prstGeom>
        </p:spPr>
        <p:txBody>
          <a:bodyPr anchor="b"/>
          <a:lstStyle>
            <a:lvl1pPr>
              <a:defRPr>
                <a:latin typeface="Noteworthy Light"/>
                <a:ea typeface="Noteworthy Light"/>
                <a:cs typeface="Noteworthy Light"/>
                <a:sym typeface="Noteworthy Light"/>
              </a:defRPr>
            </a:lvl1pPr>
          </a:lstStyle>
          <a:p>
            <a:pPr/>
            <a:r>
              <a:t>Title Text</a:t>
            </a:r>
          </a:p>
        </p:txBody>
      </p:sp>
      <p:sp>
        <p:nvSpPr>
          <p:cNvPr id="12" name="Body Level One…"/>
          <p:cNvSpPr txBox="1"/>
          <p:nvPr>
            <p:ph type="body" sz="quarter" idx="1"/>
          </p:nvPr>
        </p:nvSpPr>
        <p:spPr>
          <a:xfrm>
            <a:off x="1778000" y="7073900"/>
            <a:ext cx="20828000" cy="1587500"/>
          </a:xfrm>
          <a:prstGeom prst="rect">
            <a:avLst/>
          </a:prstGeom>
        </p:spPr>
        <p:txBody>
          <a:bodyPr anchor="t"/>
          <a:lstStyle>
            <a:lvl1pPr marL="0" indent="0" algn="ctr">
              <a:spcBef>
                <a:spcPts val="0"/>
              </a:spcBef>
              <a:buClrTx/>
              <a:buSzTx/>
              <a:buNone/>
              <a:defRPr sz="5400">
                <a:latin typeface="Geneva"/>
                <a:ea typeface="Geneva"/>
                <a:cs typeface="Geneva"/>
                <a:sym typeface="Geneva"/>
              </a:defRPr>
            </a:lvl1pPr>
            <a:lvl2pPr marL="0" indent="0" algn="ctr">
              <a:spcBef>
                <a:spcPts val="0"/>
              </a:spcBef>
              <a:buClrTx/>
              <a:buSzTx/>
              <a:buNone/>
              <a:defRPr sz="5400">
                <a:latin typeface="Geneva"/>
                <a:ea typeface="Geneva"/>
                <a:cs typeface="Geneva"/>
                <a:sym typeface="Geneva"/>
              </a:defRPr>
            </a:lvl2pPr>
            <a:lvl3pPr marL="0" indent="0" algn="ctr">
              <a:spcBef>
                <a:spcPts val="0"/>
              </a:spcBef>
              <a:buClrTx/>
              <a:buSzTx/>
              <a:buNone/>
              <a:defRPr sz="5400">
                <a:latin typeface="Geneva"/>
                <a:ea typeface="Geneva"/>
                <a:cs typeface="Geneva"/>
                <a:sym typeface="Geneva"/>
              </a:defRPr>
            </a:lvl3pPr>
            <a:lvl4pPr marL="0" indent="0" algn="ctr">
              <a:spcBef>
                <a:spcPts val="0"/>
              </a:spcBef>
              <a:buClrTx/>
              <a:buSzTx/>
              <a:buNone/>
              <a:defRPr sz="5400">
                <a:latin typeface="Geneva"/>
                <a:ea typeface="Geneva"/>
                <a:cs typeface="Geneva"/>
                <a:sym typeface="Geneva"/>
              </a:defRPr>
            </a:lvl4pPr>
            <a:lvl5pPr marL="0" indent="0" algn="ctr">
              <a:spcBef>
                <a:spcPts val="0"/>
              </a:spcBef>
              <a:buClrTx/>
              <a:buSzTx/>
              <a:buNone/>
              <a:defRPr sz="5400">
                <a:latin typeface="Geneva"/>
                <a:ea typeface="Geneva"/>
                <a:cs typeface="Geneva"/>
                <a:sym typeface="Genev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21"/>
          </p:nvPr>
        </p:nvSpPr>
        <p:spPr>
          <a:xfrm>
            <a:off x="2387600" y="8953500"/>
            <a:ext cx="19621500" cy="660400"/>
          </a:xfrm>
          <a:prstGeom prst="rect">
            <a:avLst/>
          </a:prstGeom>
        </p:spPr>
        <p:txBody>
          <a:bodyPr anchor="t">
            <a:spAutoFit/>
          </a:bodyPr>
          <a:lstStyle>
            <a:lvl1pPr marL="0" indent="0" algn="ctr">
              <a:spcBef>
                <a:spcPts val="0"/>
              </a:spcBef>
              <a:buClrTx/>
              <a:buSzTx/>
              <a:buNone/>
              <a:defRPr i="1" sz="3200">
                <a:latin typeface="Avenir Next Regular"/>
                <a:ea typeface="Avenir Next Regular"/>
                <a:cs typeface="Avenir Next Regular"/>
                <a:sym typeface="Avenir Next Regular"/>
              </a:defRPr>
            </a:lvl1pPr>
          </a:lstStyle>
          <a:p>
            <a:pPr/>
            <a:r>
              <a:t>–Johnny Appleseed</a:t>
            </a:r>
          </a:p>
        </p:txBody>
      </p:sp>
      <p:sp>
        <p:nvSpPr>
          <p:cNvPr id="94" name="“Type a quote here.”"/>
          <p:cNvSpPr txBox="1"/>
          <p:nvPr>
            <p:ph type="body" sz="quarter" idx="22"/>
          </p:nvPr>
        </p:nvSpPr>
        <p:spPr>
          <a:xfrm>
            <a:off x="2387600" y="5954521"/>
            <a:ext cx="19621500" cy="1070358"/>
          </a:xfrm>
          <a:prstGeom prst="rect">
            <a:avLst/>
          </a:prstGeom>
        </p:spPr>
        <p:txBody>
          <a:bodyPr>
            <a:spAutoFit/>
          </a:bodyPr>
          <a:lstStyle>
            <a:lvl1pPr marL="0" indent="0" algn="ctr">
              <a:spcBef>
                <a:spcPts val="0"/>
              </a:spcBef>
              <a:buClrTx/>
              <a:buSzTx/>
              <a:buNone/>
              <a:defRPr>
                <a:latin typeface="Noteworthy Light"/>
                <a:ea typeface="Noteworthy Light"/>
                <a:cs typeface="Noteworthy Light"/>
                <a:sym typeface="Noteworthy Light"/>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sb10067705dm-001_2880x2161.jpg"/>
          <p:cNvSpPr/>
          <p:nvPr>
            <p:ph type="pic" idx="21"/>
          </p:nvPr>
        </p:nvSpPr>
        <p:spPr>
          <a:xfrm>
            <a:off x="0" y="-2290234"/>
            <a:ext cx="24384000" cy="18296468"/>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sb10067705dm-001_2880x2161.jpg"/>
          <p:cNvSpPr/>
          <p:nvPr>
            <p:ph type="pic" idx="21"/>
          </p:nvPr>
        </p:nvSpPr>
        <p:spPr>
          <a:xfrm>
            <a:off x="3125968" y="-1762099"/>
            <a:ext cx="18135601" cy="13607998"/>
          </a:xfrm>
          <a:prstGeom prst="rect">
            <a:avLst/>
          </a:prstGeom>
        </p:spPr>
        <p:txBody>
          <a:bodyPr lIns="91439" tIns="45719" rIns="91439" bIns="45719" anchor="t">
            <a:noAutofit/>
          </a:bodyPr>
          <a:lstStyle/>
          <a:p>
            <a:pPr/>
          </a:p>
        </p:txBody>
      </p:sp>
      <p:sp>
        <p:nvSpPr>
          <p:cNvPr id="21" name="Title Text"/>
          <p:cNvSpPr txBox="1"/>
          <p:nvPr>
            <p:ph type="title"/>
          </p:nvPr>
        </p:nvSpPr>
        <p:spPr>
          <a:xfrm>
            <a:off x="635000" y="9512300"/>
            <a:ext cx="23114000" cy="2006600"/>
          </a:xfrm>
          <a:prstGeom prst="rect">
            <a:avLst/>
          </a:prstGeom>
        </p:spPr>
        <p:txBody>
          <a:bodyPr/>
          <a:lstStyle>
            <a:lvl1pPr>
              <a:defRPr>
                <a:latin typeface="Noteworthy Light"/>
                <a:ea typeface="Noteworthy Light"/>
                <a:cs typeface="Noteworthy Light"/>
                <a:sym typeface="Noteworthy Light"/>
              </a:defRPr>
            </a:lvl1pPr>
          </a:lstStyle>
          <a:p>
            <a:pPr/>
            <a:r>
              <a:t>Title Text</a:t>
            </a:r>
          </a:p>
        </p:txBody>
      </p:sp>
      <p:sp>
        <p:nvSpPr>
          <p:cNvPr id="22" name="Body Level One…"/>
          <p:cNvSpPr txBox="1"/>
          <p:nvPr>
            <p:ph type="body" sz="quarter" idx="1"/>
          </p:nvPr>
        </p:nvSpPr>
        <p:spPr>
          <a:xfrm>
            <a:off x="635000" y="11442700"/>
            <a:ext cx="23114000" cy="1587500"/>
          </a:xfrm>
          <a:prstGeom prst="rect">
            <a:avLst/>
          </a:prstGeom>
        </p:spPr>
        <p:txBody>
          <a:bodyPr anchor="t"/>
          <a:lstStyle>
            <a:lvl1pPr marL="0" indent="0" algn="ctr">
              <a:spcBef>
                <a:spcPts val="0"/>
              </a:spcBef>
              <a:buClrTx/>
              <a:buSzTx/>
              <a:buNone/>
              <a:defRPr sz="5400">
                <a:latin typeface="Avenir Next Regular"/>
                <a:ea typeface="Avenir Next Regular"/>
                <a:cs typeface="Avenir Next Regular"/>
                <a:sym typeface="Avenir Next Regular"/>
              </a:defRPr>
            </a:lvl1pPr>
            <a:lvl2pPr marL="0" indent="0" algn="ctr">
              <a:spcBef>
                <a:spcPts val="0"/>
              </a:spcBef>
              <a:buClrTx/>
              <a:buSzTx/>
              <a:buNone/>
              <a:defRPr sz="5400">
                <a:latin typeface="Avenir Next Regular"/>
                <a:ea typeface="Avenir Next Regular"/>
                <a:cs typeface="Avenir Next Regular"/>
                <a:sym typeface="Avenir Next Regular"/>
              </a:defRPr>
            </a:lvl2pPr>
            <a:lvl3pPr marL="0" indent="0" algn="ctr">
              <a:spcBef>
                <a:spcPts val="0"/>
              </a:spcBef>
              <a:buClrTx/>
              <a:buSzTx/>
              <a:buNone/>
              <a:defRPr sz="5400">
                <a:latin typeface="Avenir Next Regular"/>
                <a:ea typeface="Avenir Next Regular"/>
                <a:cs typeface="Avenir Next Regular"/>
                <a:sym typeface="Avenir Next Regular"/>
              </a:defRPr>
            </a:lvl3pPr>
            <a:lvl4pPr marL="0" indent="0" algn="ctr">
              <a:spcBef>
                <a:spcPts val="0"/>
              </a:spcBef>
              <a:buClrTx/>
              <a:buSzTx/>
              <a:buNone/>
              <a:defRPr sz="5400">
                <a:latin typeface="Avenir Next Regular"/>
                <a:ea typeface="Avenir Next Regular"/>
                <a:cs typeface="Avenir Next Regular"/>
                <a:sym typeface="Avenir Next Regular"/>
              </a:defRPr>
            </a:lvl4pPr>
            <a:lvl5pPr marL="0" indent="0" algn="ctr">
              <a:spcBef>
                <a:spcPts val="0"/>
              </a:spcBef>
              <a:buClrTx/>
              <a:buSzTx/>
              <a:buNone/>
              <a:defRPr sz="5400">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re">
    <p:spTree>
      <p:nvGrpSpPr>
        <p:cNvPr id="1" name=""/>
        <p:cNvGrpSpPr/>
        <p:nvPr/>
      </p:nvGrpSpPr>
      <p:grpSpPr>
        <a:xfrm>
          <a:off x="0" y="0"/>
          <a:ext cx="0" cy="0"/>
          <a:chOff x="0" y="0"/>
          <a:chExt cx="0" cy="0"/>
        </a:xfrm>
      </p:grpSpPr>
      <p:sp>
        <p:nvSpPr>
          <p:cNvPr id="30" name="Title Text"/>
          <p:cNvSpPr txBox="1"/>
          <p:nvPr>
            <p:ph type="title"/>
          </p:nvPr>
        </p:nvSpPr>
        <p:spPr>
          <a:xfrm>
            <a:off x="1778000" y="4533900"/>
            <a:ext cx="20828000" cy="46482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1197913361_2035x1354.jpg"/>
          <p:cNvSpPr/>
          <p:nvPr>
            <p:ph type="pic" idx="21"/>
          </p:nvPr>
        </p:nvSpPr>
        <p:spPr>
          <a:xfrm>
            <a:off x="5803900" y="952500"/>
            <a:ext cx="17236029" cy="11468100"/>
          </a:xfrm>
          <a:prstGeom prst="rect">
            <a:avLst/>
          </a:prstGeom>
        </p:spPr>
        <p:txBody>
          <a:bodyPr lIns="91439" tIns="45719" rIns="91439" bIns="45719" anchor="t">
            <a:noAutofit/>
          </a:bodyPr>
          <a:lstStyle/>
          <a:p>
            <a:pPr/>
          </a:p>
        </p:txBody>
      </p:sp>
      <p:sp>
        <p:nvSpPr>
          <p:cNvPr id="39" name="Title Text"/>
          <p:cNvSpPr txBox="1"/>
          <p:nvPr>
            <p:ph type="title"/>
          </p:nvPr>
        </p:nvSpPr>
        <p:spPr>
          <a:xfrm>
            <a:off x="1651000" y="952500"/>
            <a:ext cx="10223500" cy="5549900"/>
          </a:xfrm>
          <a:prstGeom prst="rect">
            <a:avLst/>
          </a:prstGeom>
        </p:spPr>
        <p:txBody>
          <a:bodyPr anchor="b"/>
          <a:lstStyle>
            <a:lvl1pPr>
              <a:defRPr sz="8400">
                <a:latin typeface="Noteworthy Light"/>
                <a:ea typeface="Noteworthy Light"/>
                <a:cs typeface="Noteworthy Light"/>
                <a:sym typeface="Noteworthy Light"/>
              </a:defRPr>
            </a:lvl1pPr>
          </a:lstStyle>
          <a:p>
            <a:pPr/>
            <a:r>
              <a:t>Title Text</a:t>
            </a:r>
          </a:p>
        </p:txBody>
      </p:sp>
      <p:sp>
        <p:nvSpPr>
          <p:cNvPr id="40" name="Body Level One…"/>
          <p:cNvSpPr txBox="1"/>
          <p:nvPr>
            <p:ph type="body" sz="quarter" idx="1"/>
          </p:nvPr>
        </p:nvSpPr>
        <p:spPr>
          <a:xfrm>
            <a:off x="1651000" y="6527800"/>
            <a:ext cx="10223500" cy="5727700"/>
          </a:xfrm>
          <a:prstGeom prst="rect">
            <a:avLst/>
          </a:prstGeom>
        </p:spPr>
        <p:txBody>
          <a:bodyPr anchor="t"/>
          <a:lstStyle>
            <a:lvl1pPr marL="0" indent="0" algn="ctr">
              <a:spcBef>
                <a:spcPts val="0"/>
              </a:spcBef>
              <a:buClrTx/>
              <a:buSzTx/>
              <a:buNone/>
              <a:defRPr sz="5400">
                <a:latin typeface="Avenir Next Regular"/>
                <a:ea typeface="Avenir Next Regular"/>
                <a:cs typeface="Avenir Next Regular"/>
                <a:sym typeface="Avenir Next Regular"/>
              </a:defRPr>
            </a:lvl1pPr>
            <a:lvl2pPr marL="0" indent="0" algn="ctr">
              <a:spcBef>
                <a:spcPts val="0"/>
              </a:spcBef>
              <a:buClrTx/>
              <a:buSzTx/>
              <a:buNone/>
              <a:defRPr sz="5400">
                <a:latin typeface="Avenir Next Regular"/>
                <a:ea typeface="Avenir Next Regular"/>
                <a:cs typeface="Avenir Next Regular"/>
                <a:sym typeface="Avenir Next Regular"/>
              </a:defRPr>
            </a:lvl2pPr>
            <a:lvl3pPr marL="0" indent="0" algn="ctr">
              <a:spcBef>
                <a:spcPts val="0"/>
              </a:spcBef>
              <a:buClrTx/>
              <a:buSzTx/>
              <a:buNone/>
              <a:defRPr sz="5400">
                <a:latin typeface="Avenir Next Regular"/>
                <a:ea typeface="Avenir Next Regular"/>
                <a:cs typeface="Avenir Next Regular"/>
                <a:sym typeface="Avenir Next Regular"/>
              </a:defRPr>
            </a:lvl3pPr>
            <a:lvl4pPr marL="0" indent="0" algn="ctr">
              <a:spcBef>
                <a:spcPts val="0"/>
              </a:spcBef>
              <a:buClrTx/>
              <a:buSzTx/>
              <a:buNone/>
              <a:defRPr sz="5400">
                <a:latin typeface="Avenir Next Regular"/>
                <a:ea typeface="Avenir Next Regular"/>
                <a:cs typeface="Avenir Next Regular"/>
                <a:sym typeface="Avenir Next Regular"/>
              </a:defRPr>
            </a:lvl4pPr>
            <a:lvl5pPr marL="0" indent="0" algn="ctr">
              <a:spcBef>
                <a:spcPts val="0"/>
              </a:spcBef>
              <a:buClrTx/>
              <a:buSzTx/>
              <a:buNone/>
              <a:defRPr sz="5400">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lvl1pPr>
              <a:buClrTx/>
              <a:defRPr>
                <a:latin typeface="Avenir Next Regular"/>
                <a:ea typeface="Avenir Next Regular"/>
                <a:cs typeface="Avenir Next Regular"/>
                <a:sym typeface="Avenir Next Regular"/>
              </a:defRPr>
            </a:lvl1pPr>
            <a:lvl2pPr>
              <a:buClrTx/>
              <a:defRPr>
                <a:latin typeface="Avenir Next Regular"/>
                <a:ea typeface="Avenir Next Regular"/>
                <a:cs typeface="Avenir Next Regular"/>
                <a:sym typeface="Avenir Next Regular"/>
              </a:defRPr>
            </a:lvl2pPr>
            <a:lvl3pPr>
              <a:buClrTx/>
              <a:defRPr>
                <a:latin typeface="Avenir Next Regular"/>
                <a:ea typeface="Avenir Next Regular"/>
                <a:cs typeface="Avenir Next Regular"/>
                <a:sym typeface="Avenir Next Regular"/>
              </a:defRPr>
            </a:lvl3pPr>
            <a:lvl4pPr>
              <a:buClrTx/>
              <a:defRPr>
                <a:latin typeface="Avenir Next Regular"/>
                <a:ea typeface="Avenir Next Regular"/>
                <a:cs typeface="Avenir Next Regular"/>
                <a:sym typeface="Avenir Next Regular"/>
              </a:defRPr>
            </a:lvl4pPr>
            <a:lvl5pPr>
              <a:buClrTx/>
              <a:defRPr>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108348088_flipped_1647x1098.jpg"/>
          <p:cNvSpPr/>
          <p:nvPr>
            <p:ph type="pic" sz="half" idx="21"/>
          </p:nvPr>
        </p:nvSpPr>
        <p:spPr>
          <a:xfrm>
            <a:off x="8750300" y="3149600"/>
            <a:ext cx="13944600" cy="92964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1689100" y="3149600"/>
            <a:ext cx="10223500" cy="9296400"/>
          </a:xfrm>
          <a:prstGeom prst="rect">
            <a:avLst/>
          </a:prstGeom>
        </p:spPr>
        <p:txBody>
          <a:bodyPr/>
          <a:lstStyle>
            <a:lvl1pPr marL="558800" indent="-558800">
              <a:spcBef>
                <a:spcPts val="4500"/>
              </a:spcBef>
              <a:buClrTx/>
              <a:defRPr sz="3800">
                <a:latin typeface="Avenir Next Regular"/>
                <a:ea typeface="Avenir Next Regular"/>
                <a:cs typeface="Avenir Next Regular"/>
                <a:sym typeface="Avenir Next Regular"/>
              </a:defRPr>
            </a:lvl1pPr>
            <a:lvl2pPr marL="1117600" indent="-558800">
              <a:spcBef>
                <a:spcPts val="4500"/>
              </a:spcBef>
              <a:buClrTx/>
              <a:defRPr sz="3800">
                <a:latin typeface="Avenir Next Regular"/>
                <a:ea typeface="Avenir Next Regular"/>
                <a:cs typeface="Avenir Next Regular"/>
                <a:sym typeface="Avenir Next Regular"/>
              </a:defRPr>
            </a:lvl2pPr>
            <a:lvl3pPr marL="1676400" indent="-558800">
              <a:spcBef>
                <a:spcPts val="4500"/>
              </a:spcBef>
              <a:buClrTx/>
              <a:defRPr sz="3800">
                <a:latin typeface="Avenir Next Regular"/>
                <a:ea typeface="Avenir Next Regular"/>
                <a:cs typeface="Avenir Next Regular"/>
                <a:sym typeface="Avenir Next Regular"/>
              </a:defRPr>
            </a:lvl3pPr>
            <a:lvl4pPr marL="2235200" indent="-558800">
              <a:spcBef>
                <a:spcPts val="4500"/>
              </a:spcBef>
              <a:buClrTx/>
              <a:defRPr sz="3800">
                <a:latin typeface="Avenir Next Regular"/>
                <a:ea typeface="Avenir Next Regular"/>
                <a:cs typeface="Avenir Next Regular"/>
                <a:sym typeface="Avenir Next Regular"/>
              </a:defRPr>
            </a:lvl4pPr>
            <a:lvl5pPr marL="2794000" indent="-558800">
              <a:spcBef>
                <a:spcPts val="4500"/>
              </a:spcBef>
              <a:buClrTx/>
              <a:defRPr sz="3800">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1689100" y="1778000"/>
            <a:ext cx="21005800" cy="10160000"/>
          </a:xfrm>
          <a:prstGeom prst="rect">
            <a:avLst/>
          </a:prstGeom>
        </p:spPr>
        <p:txBody>
          <a:bodyPr/>
          <a:lstStyle>
            <a:lvl1pPr>
              <a:buClrTx/>
              <a:defRPr>
                <a:latin typeface="Avenir Next Regular"/>
                <a:ea typeface="Avenir Next Regular"/>
                <a:cs typeface="Avenir Next Regular"/>
                <a:sym typeface="Avenir Next Regular"/>
              </a:defRPr>
            </a:lvl1pPr>
            <a:lvl2pPr>
              <a:buClrTx/>
              <a:defRPr>
                <a:latin typeface="Avenir Next Regular"/>
                <a:ea typeface="Avenir Next Regular"/>
                <a:cs typeface="Avenir Next Regular"/>
                <a:sym typeface="Avenir Next Regular"/>
              </a:defRPr>
            </a:lvl2pPr>
            <a:lvl3pPr>
              <a:buClrTx/>
              <a:defRPr>
                <a:latin typeface="Avenir Next Regular"/>
                <a:ea typeface="Avenir Next Regular"/>
                <a:cs typeface="Avenir Next Regular"/>
                <a:sym typeface="Avenir Next Regular"/>
              </a:defRPr>
            </a:lvl3pPr>
            <a:lvl4pPr>
              <a:buClrTx/>
              <a:defRPr>
                <a:latin typeface="Avenir Next Regular"/>
                <a:ea typeface="Avenir Next Regular"/>
                <a:cs typeface="Avenir Next Regular"/>
                <a:sym typeface="Avenir Next Regular"/>
              </a:defRPr>
            </a:lvl4pPr>
            <a:lvl5pPr>
              <a:buClrTx/>
              <a:defRPr>
                <a:latin typeface="Avenir Next Regular"/>
                <a:ea typeface="Avenir Next Regular"/>
                <a:cs typeface="Avenir Next Regular"/>
                <a:sym typeface="Avenir Next Regular"/>
              </a:defRPr>
            </a:lvl5p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1197913361_2035x1354.jpg"/>
          <p:cNvSpPr/>
          <p:nvPr>
            <p:ph type="pic" sz="quarter" idx="21"/>
          </p:nvPr>
        </p:nvSpPr>
        <p:spPr>
          <a:xfrm>
            <a:off x="15292127" y="6870700"/>
            <a:ext cx="8341246" cy="5549900"/>
          </a:xfrm>
          <a:prstGeom prst="rect">
            <a:avLst/>
          </a:prstGeom>
        </p:spPr>
        <p:txBody>
          <a:bodyPr lIns="91439" tIns="45719" rIns="91439" bIns="45719" anchor="t">
            <a:noAutofit/>
          </a:bodyPr>
          <a:lstStyle/>
          <a:p>
            <a:pPr/>
          </a:p>
        </p:txBody>
      </p:sp>
      <p:sp>
        <p:nvSpPr>
          <p:cNvPr id="84" name="108348088_flipped_1647x1098.jpg"/>
          <p:cNvSpPr/>
          <p:nvPr>
            <p:ph type="pic" sz="quarter" idx="22"/>
          </p:nvPr>
        </p:nvSpPr>
        <p:spPr>
          <a:xfrm>
            <a:off x="14859000" y="952500"/>
            <a:ext cx="8324850" cy="5549900"/>
          </a:xfrm>
          <a:prstGeom prst="rect">
            <a:avLst/>
          </a:prstGeom>
        </p:spPr>
        <p:txBody>
          <a:bodyPr lIns="91439" tIns="45719" rIns="91439" bIns="45719" anchor="t">
            <a:noAutofit/>
          </a:bodyPr>
          <a:lstStyle/>
          <a:p>
            <a:pPr/>
          </a:p>
        </p:txBody>
      </p:sp>
      <p:sp>
        <p:nvSpPr>
          <p:cNvPr id="85" name="sb10067705dm-001_2880x2161.jpg"/>
          <p:cNvSpPr/>
          <p:nvPr>
            <p:ph type="pic" idx="23"/>
          </p:nvPr>
        </p:nvSpPr>
        <p:spPr>
          <a:xfrm>
            <a:off x="651237" y="952500"/>
            <a:ext cx="15283726" cy="114681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21252B"/>
        </a:solidFill>
      </p:bgPr>
    </p:bg>
    <p:spTree>
      <p:nvGrpSpPr>
        <p:cNvPr id="1" name=""/>
        <p:cNvGrpSpPr/>
        <p:nvPr/>
      </p:nvGrpSpPr>
      <p:grpSpPr>
        <a:xfrm>
          <a:off x="0" y="0"/>
          <a:ext cx="0" cy="0"/>
          <a:chOff x="0" y="0"/>
          <a:chExt cx="0" cy="0"/>
        </a:xfrm>
      </p:grpSpPr>
      <p:sp>
        <p:nvSpPr>
          <p:cNvPr id="2" name="Title Text"/>
          <p:cNvSpPr txBox="1"/>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b="0" sz="2400">
                <a:latin typeface="Helvetica Neue Light"/>
                <a:ea typeface="Helvetica Neue Light"/>
                <a:cs typeface="Helvetica Neue Light"/>
                <a:sym typeface="Helvetica Neue Light"/>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1pPr>
      <a:lvl2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2pPr>
      <a:lvl3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3pPr>
      <a:lvl4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4pPr>
      <a:lvl5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5pPr>
      <a:lvl6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6pPr>
      <a:lvl7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7pPr>
      <a:lvl8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8pPr>
      <a:lvl9pPr marL="0" marR="0" indent="0" algn="ctr" defTabSz="825500" latinLnBrk="0">
        <a:lnSpc>
          <a:spcPct val="100000"/>
        </a:lnSpc>
        <a:spcBef>
          <a:spcPts val="0"/>
        </a:spcBef>
        <a:spcAft>
          <a:spcPts val="0"/>
        </a:spcAft>
        <a:buClrTx/>
        <a:buSzTx/>
        <a:buFontTx/>
        <a:buNone/>
        <a:tabLst/>
        <a:defRPr b="0" baseline="0" cap="none" i="0" spc="0" strike="noStrike" sz="11200" u="none">
          <a:solidFill>
            <a:srgbClr val="FFFFFF"/>
          </a:solidFill>
          <a:uFillTx/>
          <a:latin typeface="Avenir Next Regular"/>
          <a:ea typeface="Avenir Next Regular"/>
          <a:cs typeface="Avenir Next Regular"/>
          <a:sym typeface="Avenir Next Regular"/>
        </a:defRPr>
      </a:lvl9pPr>
    </p:titleStyle>
    <p:bodyStyle>
      <a:lvl1pPr marL="63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1pPr>
      <a:lvl2pPr marL="127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2pPr>
      <a:lvl3pPr marL="190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3pPr>
      <a:lvl4pPr marL="254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4pPr>
      <a:lvl5pPr marL="317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5pPr>
      <a:lvl6pPr marL="381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6pPr>
      <a:lvl7pPr marL="444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7pPr>
      <a:lvl8pPr marL="5080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8pPr>
      <a:lvl9pPr marL="5715000" marR="0" indent="-635000" algn="l" defTabSz="825500" rtl="0" latinLnBrk="0">
        <a:lnSpc>
          <a:spcPct val="100000"/>
        </a:lnSpc>
        <a:spcBef>
          <a:spcPts val="5900"/>
        </a:spcBef>
        <a:spcAft>
          <a:spcPts val="0"/>
        </a:spcAft>
        <a:buClr>
          <a:srgbClr val="FFFFFF"/>
        </a:buClr>
        <a:buSzPct val="125000"/>
        <a:buFontTx/>
        <a:buChar char="•"/>
        <a:tabLst/>
        <a:defRPr b="0" baseline="0" cap="none" i="0" spc="0" strike="noStrike" sz="4800" u="none">
          <a:solidFill>
            <a:srgbClr val="FFFFFF"/>
          </a:solidFill>
          <a:uFillTx/>
          <a:latin typeface="Helvetica Neue"/>
          <a:ea typeface="Helvetica Neue"/>
          <a:cs typeface="Helvetica Neue"/>
          <a:sym typeface="Helvetica Neue"/>
        </a:defRPr>
      </a:lvl9pPr>
    </p:bodyStyle>
    <p:otherStyle>
      <a:lvl1pPr marL="0" marR="0" indent="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tabLst/>
        <a:defRPr b="0" baseline="0" cap="none" i="0" spc="0" strike="noStrike" sz="2400" u="none">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eg"/><Relationship Id="rId3" Type="http://schemas.openxmlformats.org/officeDocument/2006/relationships/hyperlink" Target="https://llewellynfalco.blogspot.com/2014/06/llewellyns-strong-style-pairing.html"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3.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pomofocus.io"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5.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9.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6.jpe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7.jpeg"/></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2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jpeg"/></Relationships>

</file>

<file path=ppt/slides/_rels/slide2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jpeg"/></Relationships>

</file>

<file path=ppt/slides/_rels/slide2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jpeg"/></Relationships>

</file>

<file path=ppt/slides/_rels/slide2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gif"/></Relationships>

</file>

<file path=ppt/slides/_rels/slide3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3.jpeg"/></Relationships>

</file>

<file path=ppt/slides/_rels/slide31.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4.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19" name="Pair Programming - Slide 1.png" descr="Pair Programming - Slide 1.png"/>
          <p:cNvPicPr>
            <a:picLocks noChangeAspect="1"/>
          </p:cNvPicPr>
          <p:nvPr>
            <p:ph type="pic" idx="21"/>
          </p:nvPr>
        </p:nvPicPr>
        <p:blipFill>
          <a:blip r:embed="rId2">
            <a:extLst/>
          </a:blip>
          <a:srcRect l="0" t="0" r="0" b="0"/>
          <a:stretch>
            <a:fillRect/>
          </a:stretch>
        </p:blipFill>
        <p:spPr>
          <a:xfrm>
            <a:off x="1417254" y="0"/>
            <a:ext cx="21549492" cy="13716000"/>
          </a:xfrm>
          <a:prstGeom prst="rect">
            <a:avLst/>
          </a:prstGeom>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8" name="ping_pong.png" descr="ping_pong.png"/>
          <p:cNvPicPr>
            <a:picLocks noChangeAspect="1"/>
          </p:cNvPicPr>
          <p:nvPr>
            <p:ph type="pic" idx="21"/>
          </p:nvPr>
        </p:nvPicPr>
        <p:blipFill>
          <a:blip r:embed="rId2">
            <a:extLst/>
          </a:blip>
          <a:srcRect l="0" t="0" r="0" b="0"/>
          <a:stretch>
            <a:fillRect/>
          </a:stretch>
        </p:blipFill>
        <p:spPr>
          <a:xfrm>
            <a:off x="13169900" y="4278366"/>
            <a:ext cx="9525000" cy="7038868"/>
          </a:xfrm>
          <a:prstGeom prst="rect">
            <a:avLst/>
          </a:prstGeom>
        </p:spPr>
      </p:pic>
      <p:sp>
        <p:nvSpPr>
          <p:cNvPr id="149" name="Ping pong"/>
          <p:cNvSpPr txBox="1"/>
          <p:nvPr>
            <p:ph type="title"/>
          </p:nvPr>
        </p:nvSpPr>
        <p:spPr>
          <a:prstGeom prst="rect">
            <a:avLst/>
          </a:prstGeom>
        </p:spPr>
        <p:txBody>
          <a:bodyPr/>
          <a:lstStyle/>
          <a:p>
            <a:pPr/>
            <a:r>
              <a:t>Ping pong</a:t>
            </a:r>
          </a:p>
        </p:txBody>
      </p:sp>
      <p:sp>
        <p:nvSpPr>
          <p:cNvPr id="150" name="This technique embraces Test-Driven Development (TDD) and is perfect when you have a clearly defined task that can be implemented in a test-driven way."/>
          <p:cNvSpPr txBox="1"/>
          <p:nvPr>
            <p:ph type="body" sz="half" idx="1"/>
          </p:nvPr>
        </p:nvSpPr>
        <p:spPr>
          <a:prstGeom prst="rect">
            <a:avLst/>
          </a:prstGeom>
        </p:spPr>
        <p:txBody>
          <a:bodyPr/>
          <a:lstStyle/>
          <a:p>
            <a:pPr/>
            <a:r>
              <a:t>This technique embraces Test-Driven Development (TDD) and is perfect when you have a clearly defined task that can be implemented in a test-driven way.</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2" name="Ping pong.jpeg" descr="Ping pong.jpeg"/>
          <p:cNvPicPr>
            <a:picLocks noChangeAspect="1"/>
          </p:cNvPicPr>
          <p:nvPr>
            <p:ph type="pic" idx="21"/>
          </p:nvPr>
        </p:nvPicPr>
        <p:blipFill>
          <a:blip r:embed="rId2">
            <a:extLst/>
          </a:blip>
          <a:srcRect l="0" t="14856" r="0" b="0"/>
          <a:stretch>
            <a:fillRect/>
          </a:stretch>
        </p:blipFill>
        <p:spPr>
          <a:xfrm>
            <a:off x="5903577" y="990996"/>
            <a:ext cx="12858133" cy="11733812"/>
          </a:xfrm>
          <a:prstGeom prst="rect">
            <a:avLst/>
          </a:prstGeom>
        </p:spPr>
      </p:pic>
      <p:sp>
        <p:nvSpPr>
          <p:cNvPr id="153" name="Ping pong… continued"/>
          <p:cNvSpPr txBox="1"/>
          <p:nvPr>
            <p:ph type="title" idx="4294967295"/>
          </p:nvPr>
        </p:nvSpPr>
        <p:spPr>
          <a:xfrm>
            <a:off x="18492999" y="-31169"/>
            <a:ext cx="5889619" cy="706101"/>
          </a:xfrm>
          <a:prstGeom prst="rect">
            <a:avLst/>
          </a:prstGeom>
        </p:spPr>
        <p:txBody>
          <a:bodyPr anchor="t"/>
          <a:lstStyle/>
          <a:p>
            <a:pPr lvl="2" algn="r">
              <a:defRPr sz="3000"/>
            </a:pPr>
            <a:r>
              <a:t>Ping pong… continued</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The keyboard needs to be shifted between the driver &amp; navigator…"/>
          <p:cNvSpPr txBox="1"/>
          <p:nvPr>
            <p:ph type="body" idx="1"/>
          </p:nvPr>
        </p:nvSpPr>
        <p:spPr>
          <a:xfrm>
            <a:off x="1689100" y="3782493"/>
            <a:ext cx="21005800" cy="9296401"/>
          </a:xfrm>
          <a:prstGeom prst="rect">
            <a:avLst/>
          </a:prstGeom>
        </p:spPr>
        <p:txBody>
          <a:bodyPr/>
          <a:lstStyle/>
          <a:p>
            <a:pPr/>
            <a:r>
              <a:t>The keyboard needs to be shifted between the driver &amp; navigator</a:t>
            </a:r>
          </a:p>
          <a:p>
            <a:pPr/>
            <a:r>
              <a:t>The skillset should be more similar </a:t>
            </a:r>
          </a:p>
          <a:p>
            <a:pPr/>
            <a:r>
              <a:t>Each "Pong" can also be followed by refactoring the code together, before you move on to the next failing test. This way you follow the "Red - Green - Refactor" approach: Write a failing test (red), make it pass with the minimum necessary means (green), and then refactor.</a:t>
            </a:r>
          </a:p>
        </p:txBody>
      </p:sp>
      <p:sp>
        <p:nvSpPr>
          <p:cNvPr id="156" name="Ping pong… continued"/>
          <p:cNvSpPr txBox="1"/>
          <p:nvPr>
            <p:ph type="title"/>
          </p:nvPr>
        </p:nvSpPr>
        <p:spPr>
          <a:xfrm>
            <a:off x="18492999" y="-31169"/>
            <a:ext cx="5889619" cy="706101"/>
          </a:xfrm>
          <a:prstGeom prst="rect">
            <a:avLst/>
          </a:prstGeom>
        </p:spPr>
        <p:txBody>
          <a:bodyPr anchor="t"/>
          <a:lstStyle/>
          <a:p>
            <a:pPr lvl="2" algn="r">
              <a:defRPr sz="3000"/>
            </a:pPr>
            <a:r>
              <a:t>Ping pong… continued</a:t>
            </a:r>
          </a:p>
        </p:txBody>
      </p:sp>
      <p:grpSp>
        <p:nvGrpSpPr>
          <p:cNvPr id="159" name="Group"/>
          <p:cNvGrpSpPr/>
          <p:nvPr/>
        </p:nvGrpSpPr>
        <p:grpSpPr>
          <a:xfrm>
            <a:off x="1720276" y="1706054"/>
            <a:ext cx="9270069" cy="1724662"/>
            <a:chOff x="0" y="0"/>
            <a:chExt cx="9270067" cy="1724660"/>
          </a:xfrm>
        </p:grpSpPr>
        <p:sp>
          <p:nvSpPr>
            <p:cNvPr id="157" name="Things to remember"/>
            <p:cNvSpPr txBox="1"/>
            <p:nvPr/>
          </p:nvSpPr>
          <p:spPr>
            <a:xfrm>
              <a:off x="1585297" y="-1"/>
              <a:ext cx="7684771" cy="17246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sz="8000">
                  <a:latin typeface="Noteworthy Light"/>
                  <a:ea typeface="Noteworthy Light"/>
                  <a:cs typeface="Noteworthy Light"/>
                  <a:sym typeface="Noteworthy Light"/>
                </a:defRPr>
              </a:lvl1pPr>
            </a:lstStyle>
            <a:p>
              <a:pPr/>
              <a:r>
                <a:t>Things to remember</a:t>
              </a:r>
            </a:p>
          </p:txBody>
        </p:sp>
        <p:sp>
          <p:nvSpPr>
            <p:cNvPr id="158" name="Clipboard"/>
            <p:cNvSpPr/>
            <p:nvPr/>
          </p:nvSpPr>
          <p:spPr>
            <a:xfrm>
              <a:off x="0" y="136919"/>
              <a:ext cx="1010347" cy="1450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9801" y="0"/>
                    <a:pt x="9330" y="294"/>
                    <a:pt x="8865" y="898"/>
                  </a:cubicBezTo>
                  <a:cubicBezTo>
                    <a:pt x="8394" y="1511"/>
                    <a:pt x="7651" y="1943"/>
                    <a:pt x="7089" y="1943"/>
                  </a:cubicBezTo>
                  <a:cubicBezTo>
                    <a:pt x="6826" y="1943"/>
                    <a:pt x="6299" y="1922"/>
                    <a:pt x="6037" y="1943"/>
                  </a:cubicBezTo>
                  <a:cubicBezTo>
                    <a:pt x="5104" y="2016"/>
                    <a:pt x="4553" y="2318"/>
                    <a:pt x="4308" y="2794"/>
                  </a:cubicBezTo>
                  <a:lnTo>
                    <a:pt x="1139" y="2794"/>
                  </a:lnTo>
                  <a:cubicBezTo>
                    <a:pt x="510" y="2794"/>
                    <a:pt x="0" y="3149"/>
                    <a:pt x="0" y="3587"/>
                  </a:cubicBezTo>
                  <a:lnTo>
                    <a:pt x="0" y="20807"/>
                  </a:lnTo>
                  <a:cubicBezTo>
                    <a:pt x="0" y="21245"/>
                    <a:pt x="510" y="21600"/>
                    <a:pt x="1139" y="21600"/>
                  </a:cubicBezTo>
                  <a:lnTo>
                    <a:pt x="20461" y="21600"/>
                  </a:lnTo>
                  <a:cubicBezTo>
                    <a:pt x="21090" y="21600"/>
                    <a:pt x="21600" y="21245"/>
                    <a:pt x="21600" y="20807"/>
                  </a:cubicBezTo>
                  <a:lnTo>
                    <a:pt x="21600" y="3587"/>
                  </a:lnTo>
                  <a:cubicBezTo>
                    <a:pt x="21600" y="3149"/>
                    <a:pt x="21090" y="2794"/>
                    <a:pt x="20461" y="2794"/>
                  </a:cubicBezTo>
                  <a:lnTo>
                    <a:pt x="17292" y="2794"/>
                  </a:lnTo>
                  <a:cubicBezTo>
                    <a:pt x="17047" y="2318"/>
                    <a:pt x="16496" y="2016"/>
                    <a:pt x="15563" y="1943"/>
                  </a:cubicBezTo>
                  <a:cubicBezTo>
                    <a:pt x="15301" y="1922"/>
                    <a:pt x="14774" y="1943"/>
                    <a:pt x="14511" y="1943"/>
                  </a:cubicBezTo>
                  <a:cubicBezTo>
                    <a:pt x="13949" y="1943"/>
                    <a:pt x="13209" y="1511"/>
                    <a:pt x="12738" y="898"/>
                  </a:cubicBezTo>
                  <a:cubicBezTo>
                    <a:pt x="12273" y="294"/>
                    <a:pt x="11802" y="0"/>
                    <a:pt x="10801" y="0"/>
                  </a:cubicBezTo>
                  <a:close/>
                  <a:moveTo>
                    <a:pt x="10799" y="593"/>
                  </a:moveTo>
                  <a:cubicBezTo>
                    <a:pt x="11264" y="593"/>
                    <a:pt x="11644" y="857"/>
                    <a:pt x="11644" y="1181"/>
                  </a:cubicBezTo>
                  <a:cubicBezTo>
                    <a:pt x="11644" y="1506"/>
                    <a:pt x="11265" y="1767"/>
                    <a:pt x="10799" y="1767"/>
                  </a:cubicBezTo>
                  <a:cubicBezTo>
                    <a:pt x="10332" y="1767"/>
                    <a:pt x="9956" y="1506"/>
                    <a:pt x="9956" y="1181"/>
                  </a:cubicBezTo>
                  <a:cubicBezTo>
                    <a:pt x="9956" y="857"/>
                    <a:pt x="10333" y="593"/>
                    <a:pt x="10799" y="593"/>
                  </a:cubicBezTo>
                  <a:close/>
                  <a:moveTo>
                    <a:pt x="1619" y="3923"/>
                  </a:moveTo>
                  <a:lnTo>
                    <a:pt x="4207" y="3923"/>
                  </a:lnTo>
                  <a:cubicBezTo>
                    <a:pt x="4263" y="4130"/>
                    <a:pt x="4364" y="4392"/>
                    <a:pt x="4364" y="4392"/>
                  </a:cubicBezTo>
                  <a:lnTo>
                    <a:pt x="10799" y="4392"/>
                  </a:lnTo>
                  <a:lnTo>
                    <a:pt x="17236" y="4392"/>
                  </a:lnTo>
                  <a:cubicBezTo>
                    <a:pt x="17236" y="4392"/>
                    <a:pt x="17337" y="4130"/>
                    <a:pt x="17393" y="3923"/>
                  </a:cubicBezTo>
                  <a:lnTo>
                    <a:pt x="19981" y="3923"/>
                  </a:lnTo>
                  <a:lnTo>
                    <a:pt x="19981" y="20471"/>
                  </a:lnTo>
                  <a:lnTo>
                    <a:pt x="1619" y="20471"/>
                  </a:lnTo>
                  <a:lnTo>
                    <a:pt x="1619" y="3923"/>
                  </a:lnTo>
                  <a:close/>
                </a:path>
              </a:pathLst>
            </a:custGeom>
            <a:solidFill>
              <a:schemeClr val="accent4"/>
            </a:solidFill>
            <a:ln w="12700" cap="flat">
              <a:noFill/>
              <a:miter lim="400000"/>
            </a:ln>
            <a:effectLst/>
          </p:spPr>
          <p:txBody>
            <a:bodyPr wrap="square" lIns="50800" tIns="50800" rIns="50800" bIns="50800" numCol="1" anchor="ctr">
              <a:noAutofit/>
            </a:bodyPr>
            <a:lstStyle/>
            <a:p>
              <a:pPr>
                <a:defRPr b="0" sz="3200">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1" name="strong-style.jpeg" descr="strong-style.jpeg"/>
          <p:cNvPicPr>
            <a:picLocks noChangeAspect="1"/>
          </p:cNvPicPr>
          <p:nvPr>
            <p:ph type="pic" idx="21"/>
          </p:nvPr>
        </p:nvPicPr>
        <p:blipFill>
          <a:blip r:embed="rId2">
            <a:extLst/>
          </a:blip>
          <a:srcRect l="0" t="3588" r="0" b="3588"/>
          <a:stretch>
            <a:fillRect/>
          </a:stretch>
        </p:blipFill>
        <p:spPr>
          <a:xfrm>
            <a:off x="13169900" y="3149600"/>
            <a:ext cx="9525000" cy="9296400"/>
          </a:xfrm>
          <a:prstGeom prst="rect">
            <a:avLst/>
          </a:prstGeom>
        </p:spPr>
      </p:pic>
      <p:sp>
        <p:nvSpPr>
          <p:cNvPr id="162" name="Strong style"/>
          <p:cNvSpPr txBox="1"/>
          <p:nvPr>
            <p:ph type="title"/>
          </p:nvPr>
        </p:nvSpPr>
        <p:spPr>
          <a:prstGeom prst="rect">
            <a:avLst/>
          </a:prstGeom>
        </p:spPr>
        <p:txBody>
          <a:bodyPr/>
          <a:lstStyle/>
          <a:p>
            <a:pPr/>
            <a:r>
              <a:t>Strong style</a:t>
            </a:r>
          </a:p>
        </p:txBody>
      </p:sp>
      <p:sp>
        <p:nvSpPr>
          <p:cNvPr id="163" name="This is a technique particularly useful for knowledge transfer and coaching"/>
          <p:cNvSpPr txBox="1"/>
          <p:nvPr>
            <p:ph type="body" sz="half" idx="1"/>
          </p:nvPr>
        </p:nvSpPr>
        <p:spPr>
          <a:prstGeom prst="rect">
            <a:avLst/>
          </a:prstGeom>
        </p:spPr>
        <p:txBody>
          <a:bodyPr/>
          <a:lstStyle/>
          <a:p>
            <a:pPr/>
            <a:r>
              <a:t>This is a technique particularly useful for knowledge transfer and coaching</a:t>
            </a:r>
          </a:p>
        </p:txBody>
      </p:sp>
      <p:sp>
        <p:nvSpPr>
          <p:cNvPr id="164" name="For an idea to go from your head to the computer it must go through someone else’s hands. - Llewellyn Falco"/>
          <p:cNvSpPr txBox="1"/>
          <p:nvPr/>
        </p:nvSpPr>
        <p:spPr>
          <a:xfrm>
            <a:off x="1650469" y="10138464"/>
            <a:ext cx="9853313" cy="13150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0">
                <a:latin typeface="Noteworthy Light"/>
                <a:ea typeface="Noteworthy Light"/>
                <a:cs typeface="Noteworthy Light"/>
                <a:sym typeface="Noteworthy Light"/>
              </a:defRPr>
            </a:pPr>
            <a:r>
              <a:t>For an idea to go from your head to the computer it must go through someone else’s hands. - </a:t>
            </a:r>
            <a:r>
              <a:rPr u="sng">
                <a:hlinkClick r:id="rId3" invalidUrl="" action="" tgtFrame="" tooltip="" history="1" highlightClick="0" endSnd="0"/>
              </a:rPr>
              <a:t>Llewellyn Falco</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334DA0"/>
        </a:solidFill>
      </p:bgPr>
    </p:bg>
    <p:spTree>
      <p:nvGrpSpPr>
        <p:cNvPr id="1" name=""/>
        <p:cNvGrpSpPr/>
        <p:nvPr/>
      </p:nvGrpSpPr>
      <p:grpSpPr>
        <a:xfrm>
          <a:off x="0" y="0"/>
          <a:ext cx="0" cy="0"/>
          <a:chOff x="0" y="0"/>
          <a:chExt cx="0" cy="0"/>
        </a:xfrm>
      </p:grpSpPr>
      <p:pic>
        <p:nvPicPr>
          <p:cNvPr id="166" name="strong_style_2.jpeg" descr="strong_style_2.jpeg"/>
          <p:cNvPicPr>
            <a:picLocks noChangeAspect="1"/>
          </p:cNvPicPr>
          <p:nvPr>
            <p:ph type="pic" idx="21"/>
          </p:nvPr>
        </p:nvPicPr>
        <p:blipFill>
          <a:blip r:embed="rId2">
            <a:extLst/>
          </a:blip>
          <a:srcRect l="2365" t="0" r="2365" b="6968"/>
          <a:stretch>
            <a:fillRect/>
          </a:stretch>
        </p:blipFill>
        <p:spPr>
          <a:xfrm>
            <a:off x="0" y="477837"/>
            <a:ext cx="24384001" cy="12760136"/>
          </a:xfrm>
          <a:prstGeom prst="rect">
            <a:avLst/>
          </a:prstGeom>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In this style, the navigator is usually the person much more experienced with the setup or task at hand, while the driver is a novice (with the language, the tool, the codebase, ...). The experienced person mostly stays in the navigator role and guides t"/>
          <p:cNvSpPr txBox="1"/>
          <p:nvPr>
            <p:ph type="body" idx="1"/>
          </p:nvPr>
        </p:nvSpPr>
        <p:spPr>
          <a:xfrm>
            <a:off x="1689100" y="3782493"/>
            <a:ext cx="21005800" cy="9296401"/>
          </a:xfrm>
          <a:prstGeom prst="rect">
            <a:avLst/>
          </a:prstGeom>
        </p:spPr>
        <p:txBody>
          <a:bodyPr/>
          <a:lstStyle/>
          <a:p>
            <a:pPr/>
            <a:r>
              <a:t>In this style, the navigator is usually the person much more experienced with the setup or task at hand, while the driver is a novice (with the language, the tool, the codebase, ...). The experienced person mostly stays in the navigator role and guides the novice.</a:t>
            </a:r>
          </a:p>
          <a:p>
            <a:pPr/>
            <a:r>
              <a:t>An important aspect of this is the idea that the driver totally trusts the navigator and should be "comfortable with incomplete understanding". Questions of "why", and challenges to the solution should be discussed after the implementation session. In a setting where one person is a total novice, this can make the pairing much more effective.</a:t>
            </a:r>
          </a:p>
        </p:txBody>
      </p:sp>
      <p:sp>
        <p:nvSpPr>
          <p:cNvPr id="169" name="Strong style… continued"/>
          <p:cNvSpPr txBox="1"/>
          <p:nvPr>
            <p:ph type="title"/>
          </p:nvPr>
        </p:nvSpPr>
        <p:spPr>
          <a:xfrm>
            <a:off x="18492999" y="-31169"/>
            <a:ext cx="5889619" cy="706101"/>
          </a:xfrm>
          <a:prstGeom prst="rect">
            <a:avLst/>
          </a:prstGeom>
        </p:spPr>
        <p:txBody>
          <a:bodyPr anchor="t"/>
          <a:lstStyle/>
          <a:p>
            <a:pPr lvl="2" algn="r">
              <a:defRPr sz="3000"/>
            </a:pPr>
            <a:r>
              <a:t>Strong style… continued</a:t>
            </a:r>
          </a:p>
        </p:txBody>
      </p:sp>
      <p:grpSp>
        <p:nvGrpSpPr>
          <p:cNvPr id="172" name="Group"/>
          <p:cNvGrpSpPr/>
          <p:nvPr/>
        </p:nvGrpSpPr>
        <p:grpSpPr>
          <a:xfrm>
            <a:off x="1720276" y="1706054"/>
            <a:ext cx="9270069" cy="1724662"/>
            <a:chOff x="0" y="0"/>
            <a:chExt cx="9270067" cy="1724660"/>
          </a:xfrm>
        </p:grpSpPr>
        <p:sp>
          <p:nvSpPr>
            <p:cNvPr id="170" name="Things to remember"/>
            <p:cNvSpPr txBox="1"/>
            <p:nvPr/>
          </p:nvSpPr>
          <p:spPr>
            <a:xfrm>
              <a:off x="1585297" y="-1"/>
              <a:ext cx="7684771" cy="17246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sz="8000">
                  <a:latin typeface="Noteworthy Light"/>
                  <a:ea typeface="Noteworthy Light"/>
                  <a:cs typeface="Noteworthy Light"/>
                  <a:sym typeface="Noteworthy Light"/>
                </a:defRPr>
              </a:lvl1pPr>
            </a:lstStyle>
            <a:p>
              <a:pPr/>
              <a:r>
                <a:t>Things to remember</a:t>
              </a:r>
            </a:p>
          </p:txBody>
        </p:sp>
        <p:sp>
          <p:nvSpPr>
            <p:cNvPr id="171" name="Clipboard"/>
            <p:cNvSpPr/>
            <p:nvPr/>
          </p:nvSpPr>
          <p:spPr>
            <a:xfrm>
              <a:off x="0" y="136919"/>
              <a:ext cx="1010347" cy="1450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9801" y="0"/>
                    <a:pt x="9330" y="294"/>
                    <a:pt x="8865" y="898"/>
                  </a:cubicBezTo>
                  <a:cubicBezTo>
                    <a:pt x="8394" y="1511"/>
                    <a:pt x="7651" y="1943"/>
                    <a:pt x="7089" y="1943"/>
                  </a:cubicBezTo>
                  <a:cubicBezTo>
                    <a:pt x="6826" y="1943"/>
                    <a:pt x="6299" y="1922"/>
                    <a:pt x="6037" y="1943"/>
                  </a:cubicBezTo>
                  <a:cubicBezTo>
                    <a:pt x="5104" y="2016"/>
                    <a:pt x="4553" y="2318"/>
                    <a:pt x="4308" y="2794"/>
                  </a:cubicBezTo>
                  <a:lnTo>
                    <a:pt x="1139" y="2794"/>
                  </a:lnTo>
                  <a:cubicBezTo>
                    <a:pt x="510" y="2794"/>
                    <a:pt x="0" y="3149"/>
                    <a:pt x="0" y="3587"/>
                  </a:cubicBezTo>
                  <a:lnTo>
                    <a:pt x="0" y="20807"/>
                  </a:lnTo>
                  <a:cubicBezTo>
                    <a:pt x="0" y="21245"/>
                    <a:pt x="510" y="21600"/>
                    <a:pt x="1139" y="21600"/>
                  </a:cubicBezTo>
                  <a:lnTo>
                    <a:pt x="20461" y="21600"/>
                  </a:lnTo>
                  <a:cubicBezTo>
                    <a:pt x="21090" y="21600"/>
                    <a:pt x="21600" y="21245"/>
                    <a:pt x="21600" y="20807"/>
                  </a:cubicBezTo>
                  <a:lnTo>
                    <a:pt x="21600" y="3587"/>
                  </a:lnTo>
                  <a:cubicBezTo>
                    <a:pt x="21600" y="3149"/>
                    <a:pt x="21090" y="2794"/>
                    <a:pt x="20461" y="2794"/>
                  </a:cubicBezTo>
                  <a:lnTo>
                    <a:pt x="17292" y="2794"/>
                  </a:lnTo>
                  <a:cubicBezTo>
                    <a:pt x="17047" y="2318"/>
                    <a:pt x="16496" y="2016"/>
                    <a:pt x="15563" y="1943"/>
                  </a:cubicBezTo>
                  <a:cubicBezTo>
                    <a:pt x="15301" y="1922"/>
                    <a:pt x="14774" y="1943"/>
                    <a:pt x="14511" y="1943"/>
                  </a:cubicBezTo>
                  <a:cubicBezTo>
                    <a:pt x="13949" y="1943"/>
                    <a:pt x="13209" y="1511"/>
                    <a:pt x="12738" y="898"/>
                  </a:cubicBezTo>
                  <a:cubicBezTo>
                    <a:pt x="12273" y="294"/>
                    <a:pt x="11802" y="0"/>
                    <a:pt x="10801" y="0"/>
                  </a:cubicBezTo>
                  <a:close/>
                  <a:moveTo>
                    <a:pt x="10799" y="593"/>
                  </a:moveTo>
                  <a:cubicBezTo>
                    <a:pt x="11264" y="593"/>
                    <a:pt x="11644" y="857"/>
                    <a:pt x="11644" y="1181"/>
                  </a:cubicBezTo>
                  <a:cubicBezTo>
                    <a:pt x="11644" y="1506"/>
                    <a:pt x="11265" y="1767"/>
                    <a:pt x="10799" y="1767"/>
                  </a:cubicBezTo>
                  <a:cubicBezTo>
                    <a:pt x="10332" y="1767"/>
                    <a:pt x="9956" y="1506"/>
                    <a:pt x="9956" y="1181"/>
                  </a:cubicBezTo>
                  <a:cubicBezTo>
                    <a:pt x="9956" y="857"/>
                    <a:pt x="10333" y="593"/>
                    <a:pt x="10799" y="593"/>
                  </a:cubicBezTo>
                  <a:close/>
                  <a:moveTo>
                    <a:pt x="1619" y="3923"/>
                  </a:moveTo>
                  <a:lnTo>
                    <a:pt x="4207" y="3923"/>
                  </a:lnTo>
                  <a:cubicBezTo>
                    <a:pt x="4263" y="4130"/>
                    <a:pt x="4364" y="4392"/>
                    <a:pt x="4364" y="4392"/>
                  </a:cubicBezTo>
                  <a:lnTo>
                    <a:pt x="10799" y="4392"/>
                  </a:lnTo>
                  <a:lnTo>
                    <a:pt x="17236" y="4392"/>
                  </a:lnTo>
                  <a:cubicBezTo>
                    <a:pt x="17236" y="4392"/>
                    <a:pt x="17337" y="4130"/>
                    <a:pt x="17393" y="3923"/>
                  </a:cubicBezTo>
                  <a:lnTo>
                    <a:pt x="19981" y="3923"/>
                  </a:lnTo>
                  <a:lnTo>
                    <a:pt x="19981" y="20471"/>
                  </a:lnTo>
                  <a:lnTo>
                    <a:pt x="1619" y="20471"/>
                  </a:lnTo>
                  <a:lnTo>
                    <a:pt x="1619" y="3923"/>
                  </a:lnTo>
                  <a:close/>
                </a:path>
              </a:pathLst>
            </a:custGeom>
            <a:solidFill>
              <a:schemeClr val="accent4"/>
            </a:solidFill>
            <a:ln w="12700" cap="flat">
              <a:noFill/>
              <a:miter lim="400000"/>
            </a:ln>
            <a:effectLst/>
          </p:spPr>
          <p:txBody>
            <a:bodyPr wrap="square" lIns="50800" tIns="50800" rIns="50800" bIns="50800" numCol="1" anchor="ctr">
              <a:noAutofit/>
            </a:bodyPr>
            <a:lstStyle/>
            <a:p>
              <a:pPr>
                <a:defRPr b="0" sz="3200">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Time management"/>
          <p:cNvSpPr txBox="1"/>
          <p:nvPr>
            <p:ph type="title"/>
          </p:nvPr>
        </p:nvSpPr>
        <p:spPr>
          <a:prstGeom prst="rect">
            <a:avLst/>
          </a:prstGeom>
        </p:spPr>
        <p:txBody>
          <a:bodyPr/>
          <a:lstStyle/>
          <a:p>
            <a:pPr/>
            <a:r>
              <a:t>Time management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6" name="The Pomodoro Core Process.mp4" descr="The Pomodoro Core Process.mp4"/>
          <p:cNvPicPr>
            <a:picLocks noChangeAspect="0"/>
          </p:cNvPicPr>
          <p:nvPr>
            <p:ph type="pic" idx="21"/>
            <a:videoFile r:link="rId2"/>
            <p:extLst>
              <p:ext uri="{DAA4B4D4-6D71-4841-9C94-3DE7FCFB9230}">
                <p14:media xmlns:p14="http://schemas.microsoft.com/office/powerpoint/2010/main" r:embed="rId3"/>
              </p:ext>
            </p:extLst>
          </p:nvPr>
        </p:nvPicPr>
        <p:blipFill>
          <a:blip r:embed="rId4">
            <a:extLst/>
          </a:blip>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cond evt="onBegin">
                          <p:tn val="2"/>
                        </p:cond>
                      </p:stCondLst>
                      <p:childTnLst>
                        <p:par>
                          <p:cTn id="4" fill="hold">
                            <p:stCondLst>
                              <p:cond delay="0"/>
                            </p:stCondLst>
                            <p:childTnLst>
                              <p:par>
                                <p:cTn id="5" presetClass="mediacall" nodeType="afterEffect" presetSubtype="0" presetID="1" grpId="1" fill="hold">
                                  <p:stCondLst>
                                    <p:cond delay="0"/>
                                  </p:stCondLst>
                                  <p:childTnLst>
                                    <p:cmd type="call" cmd="playFrom(0.0)">
                                      <p:cBhvr>
                                        <p:cTn id="6" dur="142640" fill="hold"/>
                                        <p:tgtEl>
                                          <p:spTgt spid="176"/>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76"/>
                </p:tgtEl>
              </p:cMediaNode>
            </p:video>
            <p:seq concurrent="1" prevAc="none" nextAc="seek">
              <p:cTn id="8" evtFilter="cancelBubble" nodeType="interactiveSeq" restart="whenNotActive" fill="hold">
                <p:stCondLst>
                  <p:cond delay="0" evt="onClick">
                    <p:tgtEl>
                      <p:spTgt spid="176"/>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176"/>
                                        </p:tgtEl>
                                      </p:cBhvr>
                                    </p:cmd>
                                  </p:childTnLst>
                                </p:cTn>
                              </p:par>
                            </p:childTnLst>
                          </p:cTn>
                        </p:par>
                      </p:childTnLst>
                    </p:cTn>
                  </p:par>
                </p:childTnLst>
              </p:cTn>
              <p:nextCondLst>
                <p:cond delay="0" evt="onClick">
                  <p:tgtEl>
                    <p:spTgt spid="17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https://pomofocus.io"/>
          <p:cNvSpPr txBox="1"/>
          <p:nvPr>
            <p:ph type="title"/>
          </p:nvPr>
        </p:nvSpPr>
        <p:spPr>
          <a:prstGeom prst="rect">
            <a:avLst/>
          </a:prstGeom>
        </p:spPr>
        <p:txBody>
          <a:bodyPr/>
          <a:lstStyle/>
          <a:p>
            <a:pPr/>
            <a:r>
              <a:rPr u="sng">
                <a:hlinkClick r:id="rId2" invalidUrl="" action="" tgtFrame="" tooltip="" history="1" highlightClick="0" endSnd="0"/>
              </a:rPr>
              <a:t>https://pomofocus.io</a:t>
            </a:r>
            <a:r>
              <a:t> </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etup"/>
          <p:cNvSpPr txBox="1"/>
          <p:nvPr>
            <p:ph type="title"/>
          </p:nvPr>
        </p:nvSpPr>
        <p:spPr>
          <a:prstGeom prst="rect">
            <a:avLst/>
          </a:prstGeom>
        </p:spPr>
        <p:txBody>
          <a:bodyPr/>
          <a:lstStyle/>
          <a:p>
            <a:pPr/>
            <a:r>
              <a:t>Setup</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D323C"/>
        </a:solidFill>
      </p:bgPr>
    </p:bg>
    <p:spTree>
      <p:nvGrpSpPr>
        <p:cNvPr id="1" name=""/>
        <p:cNvGrpSpPr/>
        <p:nvPr/>
      </p:nvGrpSpPr>
      <p:grpSpPr>
        <a:xfrm>
          <a:off x="0" y="0"/>
          <a:ext cx="0" cy="0"/>
          <a:chOff x="0" y="0"/>
          <a:chExt cx="0" cy="0"/>
        </a:xfrm>
      </p:grpSpPr>
      <p:sp>
        <p:nvSpPr>
          <p:cNvPr id="121" name="Pair programming"/>
          <p:cNvSpPr txBox="1"/>
          <p:nvPr>
            <p:ph type="ctrTitle"/>
          </p:nvPr>
        </p:nvSpPr>
        <p:spPr>
          <a:xfrm>
            <a:off x="2059286" y="6060903"/>
            <a:ext cx="20828001" cy="4648201"/>
          </a:xfrm>
          <a:prstGeom prst="rect">
            <a:avLst/>
          </a:prstGeom>
        </p:spPr>
        <p:txBody>
          <a:bodyPr/>
          <a:lstStyle/>
          <a:p>
            <a:pPr/>
            <a:r>
              <a:t>Pair programming</a:t>
            </a:r>
          </a:p>
        </p:txBody>
      </p:sp>
      <p:pic>
        <p:nvPicPr>
          <p:cNvPr id="122" name="pair-programming-rafiki-3057.png" descr="pair-programming-rafiki-3057.png"/>
          <p:cNvPicPr>
            <a:picLocks noChangeAspect="0"/>
          </p:cNvPicPr>
          <p:nvPr/>
        </p:nvPicPr>
        <p:blipFill>
          <a:blip r:embed="rId2">
            <a:extLst/>
          </a:blip>
          <a:stretch>
            <a:fillRect/>
          </a:stretch>
        </p:blipFill>
        <p:spPr>
          <a:xfrm>
            <a:off x="8420099" y="1077412"/>
            <a:ext cx="7569201" cy="7581901"/>
          </a:xfrm>
          <a:prstGeom prst="rect">
            <a:avLst/>
          </a:prstGeom>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2" name="network.jpeg" descr="network.jpeg"/>
          <p:cNvPicPr>
            <a:picLocks noChangeAspect="1"/>
          </p:cNvPicPr>
          <p:nvPr>
            <p:ph type="pic" idx="21"/>
          </p:nvPr>
        </p:nvPicPr>
        <p:blipFill>
          <a:blip r:embed="rId2">
            <a:extLst/>
          </a:blip>
          <a:srcRect l="5555" t="0" r="5555" b="0"/>
          <a:stretch>
            <a:fillRect/>
          </a:stretch>
        </p:blipFill>
        <p:spPr>
          <a:xfrm>
            <a:off x="0" y="0"/>
            <a:ext cx="24384000" cy="13716000"/>
          </a:xfrm>
          <a:prstGeom prst="rect">
            <a:avLst/>
          </a:prstGeom>
        </p:spPr>
      </p:pic>
      <p:sp>
        <p:nvSpPr>
          <p:cNvPr id="183" name="Network"/>
          <p:cNvSpPr txBox="1"/>
          <p:nvPr/>
        </p:nvSpPr>
        <p:spPr>
          <a:xfrm>
            <a:off x="8930289" y="-38378"/>
            <a:ext cx="6523421" cy="2127252"/>
          </a:xfrm>
          <a:prstGeom prst="rect">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10000">
                <a:latin typeface="Noteworthy Light"/>
                <a:ea typeface="Noteworthy Light"/>
                <a:cs typeface="Noteworthy Light"/>
                <a:sym typeface="Noteworthy Light"/>
              </a:defRPr>
            </a:lvl1pPr>
          </a:lstStyle>
          <a:p>
            <a:pPr/>
            <a:r>
              <a:t>Network</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 name="video-conference.jpeg" descr="video-conference.jpeg"/>
          <p:cNvPicPr>
            <a:picLocks noChangeAspect="1"/>
          </p:cNvPicPr>
          <p:nvPr>
            <p:ph type="pic" idx="21"/>
          </p:nvPr>
        </p:nvPicPr>
        <p:blipFill>
          <a:blip r:embed="rId2">
            <a:extLst/>
          </a:blip>
          <a:srcRect l="6962" t="0" r="0" b="0"/>
          <a:stretch>
            <a:fillRect/>
          </a:stretch>
        </p:blipFill>
        <p:spPr>
          <a:xfrm>
            <a:off x="0" y="0"/>
            <a:ext cx="24384000" cy="13716000"/>
          </a:xfrm>
          <a:prstGeom prst="rect">
            <a:avLst/>
          </a:prstGeom>
        </p:spPr>
      </p:pic>
      <p:sp>
        <p:nvSpPr>
          <p:cNvPr id="186" name="Use Video"/>
          <p:cNvSpPr txBox="1"/>
          <p:nvPr/>
        </p:nvSpPr>
        <p:spPr>
          <a:xfrm>
            <a:off x="8930290" y="-38378"/>
            <a:ext cx="6523420" cy="2127252"/>
          </a:xfrm>
          <a:prstGeom prst="rect">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10000">
                <a:latin typeface="Noteworthy Light"/>
                <a:ea typeface="Noteworthy Light"/>
                <a:cs typeface="Noteworthy Light"/>
                <a:sym typeface="Noteworthy Light"/>
              </a:defRPr>
            </a:lvl1pPr>
          </a:lstStyle>
          <a:p>
            <a:pPr/>
            <a:r>
              <a:t>Use Video</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8" name="drawio-studio-app.png" descr="drawio-studio-app.png"/>
          <p:cNvPicPr>
            <a:picLocks noChangeAspect="1"/>
          </p:cNvPicPr>
          <p:nvPr>
            <p:ph type="pic" idx="21"/>
          </p:nvPr>
        </p:nvPicPr>
        <p:blipFill>
          <a:blip r:embed="rId2">
            <a:extLst/>
          </a:blip>
          <a:srcRect l="29" t="0" r="29" b="0"/>
          <a:stretch>
            <a:fillRect/>
          </a:stretch>
        </p:blipFill>
        <p:spPr>
          <a:xfrm>
            <a:off x="0" y="0"/>
            <a:ext cx="24384000" cy="13716000"/>
          </a:xfrm>
          <a:prstGeom prst="rect">
            <a:avLst/>
          </a:prstGeom>
        </p:spPr>
      </p:pic>
      <p:sp>
        <p:nvSpPr>
          <p:cNvPr id="189" name="Design"/>
          <p:cNvSpPr txBox="1"/>
          <p:nvPr/>
        </p:nvSpPr>
        <p:spPr>
          <a:xfrm>
            <a:off x="8930289" y="-38378"/>
            <a:ext cx="6523421" cy="2127252"/>
          </a:xfrm>
          <a:prstGeom prst="rect">
            <a:avLst/>
          </a:prstGeom>
          <a:solidFill>
            <a:schemeClr val="accent5"/>
          </a:solidFill>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10000">
                <a:latin typeface="Noteworthy Light"/>
                <a:ea typeface="Noteworthy Light"/>
                <a:cs typeface="Noteworthy Light"/>
                <a:sym typeface="Noteworthy Light"/>
              </a:defRPr>
            </a:lvl1pPr>
          </a:lstStyle>
          <a:p>
            <a:pPr/>
            <a:r>
              <a:t>Design</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1" name="Power Pose.jpeg" descr="Power Pose.jpeg"/>
          <p:cNvPicPr>
            <a:picLocks noChangeAspect="1"/>
          </p:cNvPicPr>
          <p:nvPr>
            <p:ph type="pic" idx="21"/>
          </p:nvPr>
        </p:nvPicPr>
        <p:blipFill>
          <a:blip r:embed="rId2">
            <a:extLst/>
          </a:blip>
          <a:srcRect l="0" t="7789" r="0" b="7789"/>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3" name="chai-pe-charcha.jpeg" descr="chai-pe-charcha.jpeg"/>
          <p:cNvPicPr>
            <a:picLocks noChangeAspect="1"/>
          </p:cNvPicPr>
          <p:nvPr>
            <p:ph type="pic" idx="21"/>
          </p:nvPr>
        </p:nvPicPr>
        <p:blipFill>
          <a:blip r:embed="rId2">
            <a:extLst/>
          </a:blip>
          <a:srcRect l="0" t="0" r="0" b="0"/>
          <a:stretch>
            <a:fillRect/>
          </a:stretch>
        </p:blipFill>
        <p:spPr>
          <a:xfrm>
            <a:off x="0" y="2118359"/>
            <a:ext cx="24384000" cy="9479282"/>
          </a:xfrm>
          <a:prstGeom prst="rect">
            <a:avLst/>
          </a:prstGeom>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95" name="avoid.jpeg" descr="avoid.jpeg"/>
          <p:cNvPicPr>
            <a:picLocks noChangeAspect="1"/>
          </p:cNvPicPr>
          <p:nvPr>
            <p:ph type="pic" idx="21"/>
          </p:nvPr>
        </p:nvPicPr>
        <p:blipFill>
          <a:blip r:embed="rId2">
            <a:extLst/>
          </a:blip>
          <a:srcRect l="0" t="52" r="0" b="36184"/>
          <a:stretch>
            <a:fillRect/>
          </a:stretch>
        </p:blipFill>
        <p:spPr>
          <a:xfrm>
            <a:off x="6655428" y="2256234"/>
            <a:ext cx="12096345" cy="5571345"/>
          </a:xfrm>
          <a:prstGeom prst="rect">
            <a:avLst/>
          </a:prstGeom>
        </p:spPr>
      </p:pic>
      <p:sp>
        <p:nvSpPr>
          <p:cNvPr id="196" name="Things to avoid"/>
          <p:cNvSpPr txBox="1"/>
          <p:nvPr>
            <p:ph type="title"/>
          </p:nvPr>
        </p:nvSpPr>
        <p:spPr>
          <a:prstGeom prst="rect">
            <a:avLst/>
          </a:prstGeom>
        </p:spPr>
        <p:txBody>
          <a:bodyPr/>
          <a:lstStyle>
            <a:lvl1pPr defTabSz="693419">
              <a:defRPr sz="9407">
                <a:solidFill>
                  <a:srgbClr val="21252B"/>
                </a:solidFill>
              </a:defRPr>
            </a:lvl1pPr>
          </a:lstStyle>
          <a:p>
            <a:pPr/>
            <a:r>
              <a:t>Things to avoid</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8" name="no email.jpeg" descr="no email.jpeg"/>
          <p:cNvPicPr>
            <a:picLocks noChangeAspect="1"/>
          </p:cNvPicPr>
          <p:nvPr>
            <p:ph type="pic" idx="21"/>
          </p:nvPr>
        </p:nvPicPr>
        <p:blipFill>
          <a:blip r:embed="rId2">
            <a:extLst/>
          </a:blip>
          <a:srcRect l="26640" t="0" r="26640" b="0"/>
          <a:stretch>
            <a:fillRect/>
          </a:stretch>
        </p:blipFill>
        <p:spPr>
          <a:xfrm>
            <a:off x="13169900" y="952500"/>
            <a:ext cx="9525000" cy="11468100"/>
          </a:xfrm>
          <a:prstGeom prst="rect">
            <a:avLst/>
          </a:prstGeom>
        </p:spPr>
      </p:pic>
      <p:sp>
        <p:nvSpPr>
          <p:cNvPr id="199" name="No “interruption”"/>
          <p:cNvSpPr txBox="1"/>
          <p:nvPr>
            <p:ph type="title"/>
          </p:nvPr>
        </p:nvSpPr>
        <p:spPr>
          <a:xfrm>
            <a:off x="1651000" y="958850"/>
            <a:ext cx="10223500" cy="5549900"/>
          </a:xfrm>
          <a:prstGeom prst="rect">
            <a:avLst/>
          </a:prstGeom>
        </p:spPr>
        <p:txBody>
          <a:bodyPr/>
          <a:lstStyle/>
          <a:p>
            <a:pPr/>
          </a:p>
          <a:p>
            <a:pPr/>
            <a:r>
              <a:t>No “interruption” </a:t>
            </a:r>
          </a:p>
        </p:txBody>
      </p:sp>
      <p:sp>
        <p:nvSpPr>
          <p:cNvPr id="200" name="email…"/>
          <p:cNvSpPr txBox="1"/>
          <p:nvPr>
            <p:ph type="body" sz="quarter" idx="1"/>
          </p:nvPr>
        </p:nvSpPr>
        <p:spPr>
          <a:xfrm>
            <a:off x="4935511" y="6527800"/>
            <a:ext cx="3883710" cy="5727700"/>
          </a:xfrm>
          <a:prstGeom prst="rect">
            <a:avLst/>
          </a:prstGeom>
        </p:spPr>
        <p:txBody>
          <a:bodyPr/>
          <a:lstStyle/>
          <a:p>
            <a:pPr>
              <a:defRPr sz="4700">
                <a:latin typeface="Noteworthy Light"/>
                <a:ea typeface="Noteworthy Light"/>
                <a:cs typeface="Noteworthy Light"/>
                <a:sym typeface="Noteworthy Light"/>
              </a:defRPr>
            </a:pPr>
            <a:r>
              <a:t>email</a:t>
            </a:r>
          </a:p>
          <a:p>
            <a:pPr>
              <a:defRPr sz="4700">
                <a:latin typeface="Noteworthy Light"/>
                <a:ea typeface="Noteworthy Light"/>
                <a:cs typeface="Noteworthy Light"/>
                <a:sym typeface="Noteworthy Light"/>
              </a:defRPr>
            </a:pPr>
            <a:r>
              <a:t>phone</a:t>
            </a:r>
          </a:p>
          <a:p>
            <a:pPr>
              <a:defRPr sz="4700">
                <a:latin typeface="Noteworthy Light"/>
                <a:ea typeface="Noteworthy Light"/>
                <a:cs typeface="Noteworthy Light"/>
                <a:sym typeface="Noteworthy Light"/>
              </a:defRPr>
            </a:pPr>
            <a:r>
              <a:t>meetings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micro-manage.jpeg" descr="micro-manage.jpeg"/>
          <p:cNvPicPr>
            <a:picLocks noChangeAspect="1"/>
          </p:cNvPicPr>
          <p:nvPr>
            <p:ph type="pic" idx="21"/>
          </p:nvPr>
        </p:nvPicPr>
        <p:blipFill>
          <a:blip r:embed="rId2">
            <a:extLst/>
          </a:blip>
          <a:srcRect l="8714" t="0" r="8714" b="0"/>
          <a:stretch>
            <a:fillRect/>
          </a:stretch>
        </p:blipFill>
        <p:spPr>
          <a:xfrm>
            <a:off x="13169900" y="2841331"/>
            <a:ext cx="9525000" cy="7690438"/>
          </a:xfrm>
          <a:prstGeom prst="rect">
            <a:avLst/>
          </a:prstGeom>
        </p:spPr>
      </p:pic>
      <p:sp>
        <p:nvSpPr>
          <p:cNvPr id="203" name="Do not “micro-manage”"/>
          <p:cNvSpPr txBox="1"/>
          <p:nvPr>
            <p:ph type="title"/>
          </p:nvPr>
        </p:nvSpPr>
        <p:spPr>
          <a:prstGeom prst="rect">
            <a:avLst/>
          </a:prstGeom>
        </p:spPr>
        <p:txBody>
          <a:bodyPr/>
          <a:lstStyle/>
          <a:p>
            <a:pPr/>
            <a:r>
              <a:t>Do not “micro-manage”</a:t>
            </a:r>
          </a:p>
        </p:txBody>
      </p:sp>
      <p:sp>
        <p:nvSpPr>
          <p:cNvPr id="204" name="&quot;Now type 'System, dot, print, &quot;...…"/>
          <p:cNvSpPr txBox="1"/>
          <p:nvPr>
            <p:ph type="body" sz="quarter" idx="1"/>
          </p:nvPr>
        </p:nvSpPr>
        <p:spPr>
          <a:xfrm>
            <a:off x="1650999" y="6534150"/>
            <a:ext cx="10223501" cy="5727701"/>
          </a:xfrm>
          <a:prstGeom prst="rect">
            <a:avLst/>
          </a:prstGeom>
        </p:spPr>
        <p:txBody>
          <a:bodyPr/>
          <a:lstStyle/>
          <a:p>
            <a:pPr>
              <a:defRPr sz="4700">
                <a:latin typeface="Noteworthy Light"/>
                <a:ea typeface="Noteworthy Light"/>
                <a:cs typeface="Noteworthy Light"/>
                <a:sym typeface="Noteworthy Light"/>
              </a:defRPr>
            </a:pPr>
            <a:r>
              <a:t>"Now type 'System, dot, print, "...</a:t>
            </a:r>
          </a:p>
          <a:p>
            <a:pPr>
              <a:defRPr sz="4700">
                <a:latin typeface="Noteworthy Light"/>
                <a:ea typeface="Noteworthy Light"/>
                <a:cs typeface="Noteworthy Light"/>
                <a:sym typeface="Noteworthy Light"/>
              </a:defRPr>
            </a:pPr>
            <a:r>
              <a:t>"Now we need to create a new class called..."</a:t>
            </a:r>
          </a:p>
          <a:p>
            <a:pPr>
              <a:defRPr sz="4700">
                <a:latin typeface="Noteworthy Light"/>
                <a:ea typeface="Noteworthy Light"/>
                <a:cs typeface="Noteworthy Light"/>
                <a:sym typeface="Noteworthy Light"/>
              </a:defRPr>
            </a:pPr>
            <a:r>
              <a:t>"Press command shift O..."</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6" name="Impatience.jpeg" descr="Impatience.jpeg"/>
          <p:cNvPicPr>
            <a:picLocks noChangeAspect="1"/>
          </p:cNvPicPr>
          <p:nvPr>
            <p:ph type="pic" idx="21"/>
          </p:nvPr>
        </p:nvPicPr>
        <p:blipFill>
          <a:blip r:embed="rId2">
            <a:extLst/>
          </a:blip>
          <a:srcRect l="10252" t="0" r="10252" b="0"/>
          <a:stretch>
            <a:fillRect/>
          </a:stretch>
        </p:blipFill>
        <p:spPr>
          <a:xfrm>
            <a:off x="13169900" y="3492173"/>
            <a:ext cx="9525000" cy="6388754"/>
          </a:xfrm>
          <a:prstGeom prst="rect">
            <a:avLst/>
          </a:prstGeom>
        </p:spPr>
      </p:pic>
      <p:sp>
        <p:nvSpPr>
          <p:cNvPr id="207" name="&quot;5 seconds rule&quot;"/>
          <p:cNvSpPr txBox="1"/>
          <p:nvPr>
            <p:ph type="title"/>
          </p:nvPr>
        </p:nvSpPr>
        <p:spPr>
          <a:xfrm>
            <a:off x="1657349" y="2632709"/>
            <a:ext cx="10223501" cy="2697482"/>
          </a:xfrm>
          <a:prstGeom prst="rect">
            <a:avLst/>
          </a:prstGeom>
        </p:spPr>
        <p:txBody>
          <a:bodyPr/>
          <a:lstStyle/>
          <a:p>
            <a:pPr/>
            <a:r>
              <a:t>"5 seconds rule"</a:t>
            </a:r>
          </a:p>
        </p:txBody>
      </p:sp>
      <p:sp>
        <p:nvSpPr>
          <p:cNvPr id="208" name="When the navigator sees the driver do something &quot;wrong&quot; and wants to comment, wait at least 5 seconds before you say something - the driver might already have it in mind, then you are needlessly interrupting their flow."/>
          <p:cNvSpPr txBox="1"/>
          <p:nvPr>
            <p:ph type="body" sz="quarter" idx="1"/>
          </p:nvPr>
        </p:nvSpPr>
        <p:spPr>
          <a:xfrm>
            <a:off x="1657349" y="5355590"/>
            <a:ext cx="10223501" cy="5727701"/>
          </a:xfrm>
          <a:prstGeom prst="rect">
            <a:avLst/>
          </a:prstGeom>
        </p:spPr>
        <p:txBody>
          <a:bodyPr/>
          <a:lstStyle>
            <a:lvl1pPr defTabSz="792479">
              <a:defRPr sz="4512">
                <a:latin typeface="Noteworthy Light"/>
                <a:ea typeface="Noteworthy Light"/>
                <a:cs typeface="Noteworthy Light"/>
                <a:sym typeface="Noteworthy Light"/>
              </a:defRPr>
            </a:lvl1pPr>
          </a:lstStyle>
          <a:p>
            <a:pPr/>
            <a:r>
              <a:t>When the navigator sees the driver do something "wrong" and wants to comment, wait at least 5 seconds before you say something - the driver might already have it in mind, then you are needlessly interrupting their flow.</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0" name="keyboard hogging.jpeg" descr="keyboard hogging.jpeg"/>
          <p:cNvPicPr>
            <a:picLocks noChangeAspect="1"/>
          </p:cNvPicPr>
          <p:nvPr>
            <p:ph type="pic" idx="21"/>
          </p:nvPr>
        </p:nvPicPr>
        <p:blipFill>
          <a:blip r:embed="rId2">
            <a:extLst/>
          </a:blip>
          <a:srcRect l="0" t="0" r="0" b="0"/>
          <a:stretch>
            <a:fillRect/>
          </a:stretch>
        </p:blipFill>
        <p:spPr>
          <a:xfrm>
            <a:off x="13169900" y="3114674"/>
            <a:ext cx="9525000" cy="7143752"/>
          </a:xfrm>
          <a:prstGeom prst="rect">
            <a:avLst/>
          </a:prstGeom>
        </p:spPr>
      </p:pic>
      <p:sp>
        <p:nvSpPr>
          <p:cNvPr id="211" name="Keyboard Hogging"/>
          <p:cNvSpPr txBox="1"/>
          <p:nvPr>
            <p:ph type="title"/>
          </p:nvPr>
        </p:nvSpPr>
        <p:spPr>
          <a:prstGeom prst="rect">
            <a:avLst/>
          </a:prstGeom>
        </p:spPr>
        <p:txBody>
          <a:bodyPr/>
          <a:lstStyle/>
          <a:p>
            <a:pPr/>
            <a:r>
              <a:t>Keyboard Hogging</a:t>
            </a:r>
          </a:p>
        </p:txBody>
      </p:sp>
      <p:sp>
        <p:nvSpPr>
          <p:cNvPr id="212" name="Are you controlling it all the time, not letting your pairing partner do some typing as well?"/>
          <p:cNvSpPr txBox="1"/>
          <p:nvPr>
            <p:ph type="body" sz="quarter" idx="1"/>
          </p:nvPr>
        </p:nvSpPr>
        <p:spPr>
          <a:prstGeom prst="rect">
            <a:avLst/>
          </a:prstGeom>
        </p:spPr>
        <p:txBody>
          <a:bodyPr/>
          <a:lstStyle>
            <a:lvl1pPr>
              <a:defRPr sz="4700">
                <a:latin typeface="Noteworthy Light"/>
                <a:ea typeface="Noteworthy Light"/>
                <a:cs typeface="Noteworthy Light"/>
                <a:sym typeface="Noteworthy Light"/>
              </a:defRPr>
            </a:lvl1pPr>
          </a:lstStyle>
          <a:p>
            <a:pPr/>
            <a:r>
              <a:t>Are you controlling it all the time, not letting your pairing partner do some typing as well?</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4" name="LoneSoftwareDeveloper.gif" descr="LoneSoftwareDeveloper.gif"/>
          <p:cNvPicPr>
            <a:picLocks noChangeAspect="0"/>
          </p:cNvPicPr>
          <p:nvPr>
            <p:ph type="pic" idx="21"/>
          </p:nvPr>
        </p:nvPicPr>
        <p:blipFill>
          <a:blip r:embed="rId2">
            <a:extLst/>
          </a:blip>
          <a:stretch>
            <a:fillRect/>
          </a:stretch>
        </p:blipFill>
        <p:spPr>
          <a:xfrm>
            <a:off x="7620" y="0"/>
            <a:ext cx="24368760" cy="13716000"/>
          </a:xfrm>
          <a:prstGeom prst="rect">
            <a:avLst/>
          </a:prstGeom>
        </p:spPr>
      </p:pic>
      <p:sp>
        <p:nvSpPr>
          <p:cNvPr id="125" name="Lone wolf software developer"/>
          <p:cNvSpPr txBox="1"/>
          <p:nvPr/>
        </p:nvSpPr>
        <p:spPr>
          <a:xfrm>
            <a:off x="12980526" y="8005724"/>
            <a:ext cx="5595748"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Lone wolf software developer </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path_multiple.jpeg" descr="path_multiple.jpeg"/>
          <p:cNvPicPr>
            <a:picLocks noChangeAspect="1"/>
          </p:cNvPicPr>
          <p:nvPr>
            <p:ph type="pic" idx="21"/>
          </p:nvPr>
        </p:nvPicPr>
        <p:blipFill>
          <a:blip r:embed="rId2">
            <a:extLst/>
          </a:blip>
          <a:srcRect l="0" t="7771" r="0" b="7771"/>
          <a:stretch>
            <a:fillRect/>
          </a:stretch>
        </p:blipFill>
        <p:spPr>
          <a:xfrm>
            <a:off x="0" y="0"/>
            <a:ext cx="24384000" cy="13716000"/>
          </a:xfrm>
          <a:prstGeom prst="rect">
            <a:avLst/>
          </a:prstGeom>
        </p:spPr>
      </p:pic>
      <p:sp>
        <p:nvSpPr>
          <p:cNvPr id="215" name="There is no &quot;THE&quot; right way"/>
          <p:cNvSpPr txBox="1"/>
          <p:nvPr/>
        </p:nvSpPr>
        <p:spPr>
          <a:xfrm>
            <a:off x="6665213" y="9429"/>
            <a:ext cx="11299699" cy="18127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8400">
                <a:solidFill>
                  <a:srgbClr val="000000"/>
                </a:solidFill>
                <a:latin typeface="Noteworthy Light"/>
                <a:ea typeface="Noteworthy Light"/>
                <a:cs typeface="Noteworthy Light"/>
                <a:sym typeface="Noteworthy Light"/>
              </a:defRPr>
            </a:lvl1pPr>
          </a:lstStyle>
          <a:p>
            <a:pPr/>
            <a:r>
              <a:t>There is no "THE" right way</a:t>
            </a:r>
          </a:p>
        </p:txBody>
      </p:sp>
      <p:sp>
        <p:nvSpPr>
          <p:cNvPr id="216" name="Rectangle"/>
          <p:cNvSpPr/>
          <p:nvPr/>
        </p:nvSpPr>
        <p:spPr>
          <a:xfrm>
            <a:off x="6017700" y="9429"/>
            <a:ext cx="12594725" cy="1812799"/>
          </a:xfrm>
          <a:prstGeom prst="rect">
            <a:avLst/>
          </a:prstGeom>
          <a:solidFill>
            <a:srgbClr val="2B2B2B">
              <a:alpha val="16810"/>
            </a:srgbClr>
          </a:solidFill>
          <a:ln w="12700">
            <a:miter lim="400000"/>
          </a:ln>
        </p:spPr>
        <p:txBody>
          <a:bodyPr lIns="50800" tIns="50800" rIns="50800" bIns="50800" anchor="ctr"/>
          <a:lstStyle/>
          <a:p>
            <a:pPr>
              <a:defRPr b="0" sz="3200">
                <a:solidFill>
                  <a:srgbClr val="000000"/>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EFFFF"/>
        </a:solidFill>
      </p:bgPr>
    </p:bg>
    <p:spTree>
      <p:nvGrpSpPr>
        <p:cNvPr id="1" name=""/>
        <p:cNvGrpSpPr/>
        <p:nvPr/>
      </p:nvGrpSpPr>
      <p:grpSpPr>
        <a:xfrm>
          <a:off x="0" y="0"/>
          <a:ext cx="0" cy="0"/>
          <a:chOff x="0" y="0"/>
          <a:chExt cx="0" cy="0"/>
        </a:xfrm>
      </p:grpSpPr>
      <p:pic>
        <p:nvPicPr>
          <p:cNvPr id="218" name="benefits_overview.jpeg" descr="benefits_overview.jpeg"/>
          <p:cNvPicPr>
            <a:picLocks noChangeAspect="1"/>
          </p:cNvPicPr>
          <p:nvPr>
            <p:ph type="pic" idx="21"/>
          </p:nvPr>
        </p:nvPicPr>
        <p:blipFill>
          <a:blip r:embed="rId2">
            <a:extLst/>
          </a:blip>
          <a:srcRect l="0" t="0" r="0" b="0"/>
          <a:stretch>
            <a:fillRect/>
          </a:stretch>
        </p:blipFill>
        <p:spPr>
          <a:xfrm>
            <a:off x="2462380" y="0"/>
            <a:ext cx="19459240" cy="13716000"/>
          </a:xfrm>
          <a:prstGeom prst="rect">
            <a:avLst/>
          </a:prstGeom>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7" name="Pair Programming - Funny.png" descr="Pair Programming - Funny.png"/>
          <p:cNvPicPr>
            <a:picLocks noChangeAspect="1"/>
          </p:cNvPicPr>
          <p:nvPr>
            <p:ph type="pic" idx="21"/>
          </p:nvPr>
        </p:nvPicPr>
        <p:blipFill>
          <a:blip r:embed="rId2">
            <a:extLst/>
          </a:blip>
          <a:srcRect l="12725" t="0" r="2343" b="0"/>
          <a:stretch>
            <a:fillRect/>
          </a:stretch>
        </p:blipFill>
        <p:spPr>
          <a:xfrm>
            <a:off x="7933690" y="952500"/>
            <a:ext cx="16438833" cy="11468100"/>
          </a:xfrm>
          <a:prstGeom prst="rect">
            <a:avLst/>
          </a:prstGeom>
        </p:spPr>
      </p:pic>
      <p:sp>
        <p:nvSpPr>
          <p:cNvPr id="128" name="Is this “pair” programming ?"/>
          <p:cNvSpPr txBox="1"/>
          <p:nvPr>
            <p:ph type="title"/>
          </p:nvPr>
        </p:nvSpPr>
        <p:spPr>
          <a:xfrm>
            <a:off x="736819" y="2673624"/>
            <a:ext cx="6542470" cy="5727701"/>
          </a:xfrm>
          <a:prstGeom prst="rect">
            <a:avLst/>
          </a:prstGeom>
        </p:spPr>
        <p:txBody>
          <a:bodyPr/>
          <a:lstStyle/>
          <a:p>
            <a:pPr/>
            <a:r>
              <a:t>Is this “pair” programming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0" name="What is it “pair” programming?"/>
          <p:cNvSpPr txBox="1"/>
          <p:nvPr>
            <p:ph type="title"/>
          </p:nvPr>
        </p:nvSpPr>
        <p:spPr>
          <a:prstGeom prst="rect">
            <a:avLst/>
          </a:prstGeom>
        </p:spPr>
        <p:txBody>
          <a:bodyPr/>
          <a:lstStyle/>
          <a:p>
            <a:pPr/>
            <a:r>
              <a:t>What is it “pair” programming?</a:t>
            </a:r>
          </a:p>
        </p:txBody>
      </p:sp>
      <p:sp>
        <p:nvSpPr>
          <p:cNvPr id="131" name="Pair programming essentially means that two people write code together. It is a very collaborative way of working and involves a lot of communication. While a pair of developers work on a task together, they do not only write code, they also plan and dis"/>
          <p:cNvSpPr txBox="1"/>
          <p:nvPr>
            <p:ph type="body" idx="1"/>
          </p:nvPr>
        </p:nvSpPr>
        <p:spPr>
          <a:prstGeom prst="rect">
            <a:avLst/>
          </a:prstGeom>
        </p:spPr>
        <p:txBody>
          <a:bodyPr/>
          <a:lstStyle>
            <a:lvl1pPr>
              <a:defRPr>
                <a:latin typeface="Noteworthy Light"/>
                <a:ea typeface="Noteworthy Light"/>
                <a:cs typeface="Noteworthy Light"/>
                <a:sym typeface="Noteworthy Light"/>
              </a:defRPr>
            </a:lvl1pPr>
          </a:lstStyle>
          <a:p>
            <a:pPr/>
            <a:r>
              <a:t>Pair programming essentially means that two people write code together. It is a very collaborative way of working and involves a lot of communication. While a pair of developers work on a task together, they do not only write code, they also plan and discuss their work.</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3" name="driver-navigator.png" descr="driver-navigator.png"/>
          <p:cNvPicPr>
            <a:picLocks noChangeAspect="1"/>
          </p:cNvPicPr>
          <p:nvPr>
            <p:ph type="pic" idx="21"/>
          </p:nvPr>
        </p:nvPicPr>
        <p:blipFill>
          <a:blip r:embed="rId2">
            <a:extLst/>
          </a:blip>
          <a:srcRect l="46" t="0" r="46" b="0"/>
          <a:stretch>
            <a:fillRect/>
          </a:stretch>
        </p:blipFill>
        <p:spPr>
          <a:xfrm>
            <a:off x="0" y="0"/>
            <a:ext cx="24384000" cy="13716000"/>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135" name="how do we pair.png" descr="how do we pair.png"/>
          <p:cNvPicPr>
            <a:picLocks noChangeAspect="1"/>
          </p:cNvPicPr>
          <p:nvPr>
            <p:ph type="pic" idx="21"/>
          </p:nvPr>
        </p:nvPicPr>
        <p:blipFill>
          <a:blip r:embed="rId2">
            <a:extLst/>
          </a:blip>
          <a:srcRect l="5508" t="0" r="5508" b="0"/>
          <a:stretch>
            <a:fillRect/>
          </a:stretch>
        </p:blipFill>
        <p:spPr>
          <a:xfrm>
            <a:off x="3124200" y="954386"/>
            <a:ext cx="18135601" cy="8737601"/>
          </a:xfrm>
          <a:prstGeom prst="rect">
            <a:avLst/>
          </a:prstGeom>
        </p:spPr>
      </p:pic>
      <p:sp>
        <p:nvSpPr>
          <p:cNvPr id="136" name="How do we “pair” ?"/>
          <p:cNvSpPr txBox="1"/>
          <p:nvPr>
            <p:ph type="title"/>
          </p:nvPr>
        </p:nvSpPr>
        <p:spPr>
          <a:xfrm>
            <a:off x="635000" y="10215515"/>
            <a:ext cx="23114001" cy="2006601"/>
          </a:xfrm>
          <a:prstGeom prst="rect">
            <a:avLst/>
          </a:prstGeom>
        </p:spPr>
        <p:txBody>
          <a:bodyPr/>
          <a:lstStyle>
            <a:lvl1pPr defTabSz="693419">
              <a:defRPr sz="9407">
                <a:solidFill>
                  <a:srgbClr val="21252B"/>
                </a:solidFill>
              </a:defRPr>
            </a:lvl1pPr>
          </a:lstStyle>
          <a:p>
            <a:pPr/>
            <a:r>
              <a:t>How do we “pair”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8" name="driver_navigator.png" descr="driver_navigator.png"/>
          <p:cNvPicPr>
            <a:picLocks noChangeAspect="1"/>
          </p:cNvPicPr>
          <p:nvPr>
            <p:ph type="pic" idx="21"/>
          </p:nvPr>
        </p:nvPicPr>
        <p:blipFill>
          <a:blip r:embed="rId2">
            <a:extLst/>
          </a:blip>
          <a:srcRect l="0" t="0" r="0" b="0"/>
          <a:stretch>
            <a:fillRect/>
          </a:stretch>
        </p:blipFill>
        <p:spPr>
          <a:xfrm>
            <a:off x="13169900" y="4753132"/>
            <a:ext cx="9525000" cy="6089336"/>
          </a:xfrm>
          <a:prstGeom prst="rect">
            <a:avLst/>
          </a:prstGeom>
        </p:spPr>
      </p:pic>
      <p:sp>
        <p:nvSpPr>
          <p:cNvPr id="139" name="Driver and navigator"/>
          <p:cNvSpPr txBox="1"/>
          <p:nvPr>
            <p:ph type="title"/>
          </p:nvPr>
        </p:nvSpPr>
        <p:spPr>
          <a:prstGeom prst="rect">
            <a:avLst/>
          </a:prstGeom>
        </p:spPr>
        <p:txBody>
          <a:bodyPr/>
          <a:lstStyle/>
          <a:p>
            <a:pPr/>
            <a:r>
              <a:t>Driver and navigator</a:t>
            </a:r>
          </a:p>
        </p:txBody>
      </p:sp>
      <p:sp>
        <p:nvSpPr>
          <p:cNvPr id="140" name="Diver is the person on the wheel i.e. keyboard. S\he is focused on completing the goal at hand (tactical), ignoring larger issues for the moment. A driver should always talk through what s\he is doing while doing.…"/>
          <p:cNvSpPr txBox="1"/>
          <p:nvPr>
            <p:ph type="body" sz="half" idx="1"/>
          </p:nvPr>
        </p:nvSpPr>
        <p:spPr>
          <a:prstGeom prst="rect">
            <a:avLst/>
          </a:prstGeom>
        </p:spPr>
        <p:txBody>
          <a:bodyPr/>
          <a:lstStyle/>
          <a:p>
            <a:pPr/>
            <a:r>
              <a:rPr b="1"/>
              <a:t>Diver</a:t>
            </a:r>
            <a:r>
              <a:t> is the person on the wheel i.e. keyboard. S\he is focused on completing the goal at hand (tactical), ignoring larger issues for the moment. A driver should always talk through what s\he is doing while doing.</a:t>
            </a:r>
          </a:p>
          <a:p>
            <a:pPr/>
            <a:r>
              <a:rPr b="1"/>
              <a:t>Navigator</a:t>
            </a:r>
            <a:r>
              <a:t> is in the observer position, while the driver is typing. S\he reviews the code on-the-go, gives directions and shares thoughts. The navigator also has an eye on the larger issues(strategy), bugs, and makes notes of potential next steps or obstacles.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Driver and navigator… continued"/>
          <p:cNvSpPr txBox="1"/>
          <p:nvPr>
            <p:ph type="title"/>
          </p:nvPr>
        </p:nvSpPr>
        <p:spPr>
          <a:xfrm>
            <a:off x="18492999" y="-31169"/>
            <a:ext cx="5889619" cy="706101"/>
          </a:xfrm>
          <a:prstGeom prst="rect">
            <a:avLst/>
          </a:prstGeom>
        </p:spPr>
        <p:txBody>
          <a:bodyPr anchor="t"/>
          <a:lstStyle>
            <a:lvl1pPr algn="r">
              <a:defRPr sz="3000"/>
            </a:lvl1pPr>
          </a:lstStyle>
          <a:p>
            <a:pPr/>
            <a:r>
              <a:t>Driver and navigator… continued</a:t>
            </a:r>
          </a:p>
        </p:txBody>
      </p:sp>
      <p:sp>
        <p:nvSpPr>
          <p:cNvPr id="143" name="The keyboard needs to be shifted between the driver &amp; navigator…"/>
          <p:cNvSpPr txBox="1"/>
          <p:nvPr>
            <p:ph type="body" idx="1"/>
          </p:nvPr>
        </p:nvSpPr>
        <p:spPr>
          <a:xfrm>
            <a:off x="1689100" y="3782494"/>
            <a:ext cx="21005801" cy="9296401"/>
          </a:xfrm>
          <a:prstGeom prst="rect">
            <a:avLst/>
          </a:prstGeom>
        </p:spPr>
        <p:txBody>
          <a:bodyPr/>
          <a:lstStyle/>
          <a:p>
            <a:pPr/>
            <a:r>
              <a:t>The keyboard needs to be shifted between the driver &amp; navigator</a:t>
            </a:r>
          </a:p>
          <a:p>
            <a:pPr/>
            <a:r>
              <a:t>The skillset should be more similar </a:t>
            </a:r>
          </a:p>
          <a:p>
            <a:pPr/>
            <a:r>
              <a:t>The idea of this role division is to have two different perspectives on the code. The </a:t>
            </a:r>
            <a:r>
              <a:rPr b="1" sz="5600"/>
              <a:t>driver's thinking</a:t>
            </a:r>
            <a:r>
              <a:t> is supposed to be more </a:t>
            </a:r>
            <a:r>
              <a:rPr b="1" sz="5600"/>
              <a:t>tactical</a:t>
            </a:r>
            <a:r>
              <a:t>, thinking about the details, the lines of code at hand. The </a:t>
            </a:r>
            <a:r>
              <a:rPr b="1" sz="5600"/>
              <a:t>navigator</a:t>
            </a:r>
            <a:r>
              <a:t> can think more </a:t>
            </a:r>
            <a:r>
              <a:rPr b="1" sz="5600"/>
              <a:t>strategically</a:t>
            </a:r>
            <a:r>
              <a:t> in their observing role.</a:t>
            </a:r>
          </a:p>
        </p:txBody>
      </p:sp>
      <p:grpSp>
        <p:nvGrpSpPr>
          <p:cNvPr id="146" name="Group"/>
          <p:cNvGrpSpPr/>
          <p:nvPr/>
        </p:nvGrpSpPr>
        <p:grpSpPr>
          <a:xfrm>
            <a:off x="1720276" y="1706054"/>
            <a:ext cx="9270069" cy="1724662"/>
            <a:chOff x="0" y="0"/>
            <a:chExt cx="9270067" cy="1724660"/>
          </a:xfrm>
        </p:grpSpPr>
        <p:sp>
          <p:nvSpPr>
            <p:cNvPr id="144" name="Things to remember"/>
            <p:cNvSpPr txBox="1"/>
            <p:nvPr/>
          </p:nvSpPr>
          <p:spPr>
            <a:xfrm>
              <a:off x="1585297" y="-1"/>
              <a:ext cx="7684771" cy="172466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b="0" sz="8000">
                  <a:latin typeface="Noteworthy Light"/>
                  <a:ea typeface="Noteworthy Light"/>
                  <a:cs typeface="Noteworthy Light"/>
                  <a:sym typeface="Noteworthy Light"/>
                </a:defRPr>
              </a:lvl1pPr>
            </a:lstStyle>
            <a:p>
              <a:pPr/>
              <a:r>
                <a:t>Things to remember</a:t>
              </a:r>
            </a:p>
          </p:txBody>
        </p:sp>
        <p:sp>
          <p:nvSpPr>
            <p:cNvPr id="145" name="Clipboard"/>
            <p:cNvSpPr/>
            <p:nvPr/>
          </p:nvSpPr>
          <p:spPr>
            <a:xfrm>
              <a:off x="0" y="136919"/>
              <a:ext cx="1010347" cy="145082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801" y="0"/>
                  </a:moveTo>
                  <a:cubicBezTo>
                    <a:pt x="9801" y="0"/>
                    <a:pt x="9330" y="294"/>
                    <a:pt x="8865" y="898"/>
                  </a:cubicBezTo>
                  <a:cubicBezTo>
                    <a:pt x="8394" y="1511"/>
                    <a:pt x="7651" y="1943"/>
                    <a:pt x="7089" y="1943"/>
                  </a:cubicBezTo>
                  <a:cubicBezTo>
                    <a:pt x="6826" y="1943"/>
                    <a:pt x="6299" y="1922"/>
                    <a:pt x="6037" y="1943"/>
                  </a:cubicBezTo>
                  <a:cubicBezTo>
                    <a:pt x="5104" y="2016"/>
                    <a:pt x="4553" y="2318"/>
                    <a:pt x="4308" y="2794"/>
                  </a:cubicBezTo>
                  <a:lnTo>
                    <a:pt x="1139" y="2794"/>
                  </a:lnTo>
                  <a:cubicBezTo>
                    <a:pt x="510" y="2794"/>
                    <a:pt x="0" y="3149"/>
                    <a:pt x="0" y="3587"/>
                  </a:cubicBezTo>
                  <a:lnTo>
                    <a:pt x="0" y="20807"/>
                  </a:lnTo>
                  <a:cubicBezTo>
                    <a:pt x="0" y="21245"/>
                    <a:pt x="510" y="21600"/>
                    <a:pt x="1139" y="21600"/>
                  </a:cubicBezTo>
                  <a:lnTo>
                    <a:pt x="20461" y="21600"/>
                  </a:lnTo>
                  <a:cubicBezTo>
                    <a:pt x="21090" y="21600"/>
                    <a:pt x="21600" y="21245"/>
                    <a:pt x="21600" y="20807"/>
                  </a:cubicBezTo>
                  <a:lnTo>
                    <a:pt x="21600" y="3587"/>
                  </a:lnTo>
                  <a:cubicBezTo>
                    <a:pt x="21600" y="3149"/>
                    <a:pt x="21090" y="2794"/>
                    <a:pt x="20461" y="2794"/>
                  </a:cubicBezTo>
                  <a:lnTo>
                    <a:pt x="17292" y="2794"/>
                  </a:lnTo>
                  <a:cubicBezTo>
                    <a:pt x="17047" y="2318"/>
                    <a:pt x="16496" y="2016"/>
                    <a:pt x="15563" y="1943"/>
                  </a:cubicBezTo>
                  <a:cubicBezTo>
                    <a:pt x="15301" y="1922"/>
                    <a:pt x="14774" y="1943"/>
                    <a:pt x="14511" y="1943"/>
                  </a:cubicBezTo>
                  <a:cubicBezTo>
                    <a:pt x="13949" y="1943"/>
                    <a:pt x="13209" y="1511"/>
                    <a:pt x="12738" y="898"/>
                  </a:cubicBezTo>
                  <a:cubicBezTo>
                    <a:pt x="12273" y="294"/>
                    <a:pt x="11802" y="0"/>
                    <a:pt x="10801" y="0"/>
                  </a:cubicBezTo>
                  <a:close/>
                  <a:moveTo>
                    <a:pt x="10799" y="593"/>
                  </a:moveTo>
                  <a:cubicBezTo>
                    <a:pt x="11264" y="593"/>
                    <a:pt x="11644" y="857"/>
                    <a:pt x="11644" y="1181"/>
                  </a:cubicBezTo>
                  <a:cubicBezTo>
                    <a:pt x="11644" y="1506"/>
                    <a:pt x="11265" y="1767"/>
                    <a:pt x="10799" y="1767"/>
                  </a:cubicBezTo>
                  <a:cubicBezTo>
                    <a:pt x="10332" y="1767"/>
                    <a:pt x="9956" y="1506"/>
                    <a:pt x="9956" y="1181"/>
                  </a:cubicBezTo>
                  <a:cubicBezTo>
                    <a:pt x="9956" y="857"/>
                    <a:pt x="10333" y="593"/>
                    <a:pt x="10799" y="593"/>
                  </a:cubicBezTo>
                  <a:close/>
                  <a:moveTo>
                    <a:pt x="1619" y="3923"/>
                  </a:moveTo>
                  <a:lnTo>
                    <a:pt x="4207" y="3923"/>
                  </a:lnTo>
                  <a:cubicBezTo>
                    <a:pt x="4263" y="4130"/>
                    <a:pt x="4364" y="4392"/>
                    <a:pt x="4364" y="4392"/>
                  </a:cubicBezTo>
                  <a:lnTo>
                    <a:pt x="10799" y="4392"/>
                  </a:lnTo>
                  <a:lnTo>
                    <a:pt x="17236" y="4392"/>
                  </a:lnTo>
                  <a:cubicBezTo>
                    <a:pt x="17236" y="4392"/>
                    <a:pt x="17337" y="4130"/>
                    <a:pt x="17393" y="3923"/>
                  </a:cubicBezTo>
                  <a:lnTo>
                    <a:pt x="19981" y="3923"/>
                  </a:lnTo>
                  <a:lnTo>
                    <a:pt x="19981" y="20471"/>
                  </a:lnTo>
                  <a:lnTo>
                    <a:pt x="1619" y="20471"/>
                  </a:lnTo>
                  <a:lnTo>
                    <a:pt x="1619" y="3923"/>
                  </a:lnTo>
                  <a:close/>
                </a:path>
              </a:pathLst>
            </a:custGeom>
            <a:solidFill>
              <a:schemeClr val="accent4"/>
            </a:solidFill>
            <a:ln w="12700" cap="flat">
              <a:noFill/>
              <a:miter lim="400000"/>
            </a:ln>
            <a:effectLst/>
          </p:spPr>
          <p:txBody>
            <a:bodyPr wrap="square" lIns="50800" tIns="50800" rIns="50800" bIns="50800" numCol="1" anchor="ctr">
              <a:noAutofit/>
            </a:bodyPr>
            <a:lstStyle/>
            <a:p>
              <a:pPr>
                <a:defRPr b="0" sz="3200">
                  <a:latin typeface="+mn-lt"/>
                  <a:ea typeface="+mn-ea"/>
                  <a:cs typeface="+mn-cs"/>
                  <a:sym typeface="Helvetica Neue Medium"/>
                </a:defRPr>
              </a:pPr>
            </a:p>
          </p:txBody>
        </p:sp>
      </p:gr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1" baseline="0" cap="none" i="0" spc="0" strike="noStrike" sz="3000" u="none" kumimoji="0" normalizeH="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